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Sansita" charset="1" panose="03060502030602020506"/>
      <p:regular r:id="rId31"/>
    </p:embeddedFont>
    <p:embeddedFont>
      <p:font typeface="Rokkitt Bold" charset="1" panose="00000800000000000000"/>
      <p:regular r:id="rId32"/>
    </p:embeddedFont>
    <p:embeddedFont>
      <p:font typeface="Aileron Bold" charset="1" panose="00000800000000000000"/>
      <p:regular r:id="rId33"/>
    </p:embeddedFont>
    <p:embeddedFont>
      <p:font typeface="Aileron" charset="1" panose="00000500000000000000"/>
      <p:regular r:id="rId34"/>
    </p:embeddedFont>
    <p:embeddedFont>
      <p:font typeface="Oswald Bold" charset="1" panose="00000800000000000000"/>
      <p:regular r:id="rId35"/>
    </p:embeddedFont>
    <p:embeddedFont>
      <p:font typeface="DM Sans Bold" charset="1" panose="00000000000000000000"/>
      <p:regular r:id="rId36"/>
    </p:embeddedFont>
    <p:embeddedFont>
      <p:font typeface="Barlow Condensed" charset="1" panose="00000506000000000000"/>
      <p:regular r:id="rId37"/>
    </p:embeddedFont>
    <p:embeddedFont>
      <p:font typeface="Barlow Condensed Bold" charset="1" panose="00000806000000000000"/>
      <p:regular r:id="rId38"/>
    </p:embeddedFont>
    <p:embeddedFont>
      <p:font typeface="Paytone One" charset="1" panose="00000500000000000000"/>
      <p:regular r:id="rId39"/>
    </p:embeddedFont>
    <p:embeddedFont>
      <p:font typeface="Oswald" charset="1" panose="00000500000000000000"/>
      <p:regular r:id="rId43"/>
    </p:embeddedFont>
    <p:embeddedFont>
      <p:font typeface="Barlow Condensed Italics" charset="1" panose="00000506000000000000"/>
      <p:regular r:id="rId44"/>
    </p:embeddedFont>
    <p:embeddedFont>
      <p:font typeface="Barlow Condensed Bold Italics" charset="1" panose="00000806000000000000"/>
      <p:regular r:id="rId45"/>
    </p:embeddedFont>
    <p:embeddedFont>
      <p:font typeface="Lato" charset="1" panose="020F0502020204030203"/>
      <p:regular r:id="rId46"/>
    </p:embeddedFont>
    <p:embeddedFont>
      <p:font typeface="Helios Bold" charset="1" panose="020B07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Client: là thiết bị đầu cuối mà người dùng sử dụng để tương tác với hệ thống. Nó có thể là máy tính, điện thoại di động, hoặc bất kỳ thiết bị nào có thể truy cập vào ứng dụng thông qua giao diện web hoặc ứng dụng di động. Client đóng vai trò gửi các yêu cầu của người dùng đến hệ thống, như xem sản phẩm trong kho hoặc kiểm tra chi tiết sản phẩm, và nhận lại kết quả phản hồi từ hệ thống.</a:t>
            </a:r>
          </a:p>
          <a:p>
            <a:r>
              <a:rPr lang="en-US"/>
              <a:t>•	Web Server: đóng vai trò như một lớp trung gian giữa Client và Application Server. Nó chịu trách nhiệm tiếp nhận các yêu cầu HTTP từ Client và truyền tải những yêu cầu này tới Application Server để xử lý. Ngoài ra, Web Server cũng đảm bảo trả về kết quả từ Application Server tới Client. Đây là thành phần đảm bảo kết nối giữa người dùng cuối và hệ thống, cho phép người dùng tương tác với hệ thống một cách mượt mà.</a:t>
            </a:r>
          </a:p>
          <a:p>
            <a:r>
              <a:rPr lang="en-US"/>
              <a:t>•	Application Server: chịu trách nhiệm chính trong việc xử lý các nghiệp vụ và logic phức tạp của hệ thống. Nó quản lý các quy trình xử lý chính, điều phối và gửi yêu cầu đến Database Server khi cần truy xuất hoặc cập nhật dữ liệu. Application Server là nơi diễn ra hầu hết các thao tác xử lý như tính toán và xử lý thông tin về số lượng hàng còn lại trong kho khi có yêu cầu từ Web Server, quản lý thông tin sản phẩm và đáp ứng các yêu cầu từ Web Server.</a:t>
            </a:r>
          </a:p>
          <a:p>
            <a:r>
              <a:rPr lang="en-US"/>
              <a:t>•	Database Server: đóng vai trò là nơi lưu trữ dữ liệu của toàn bộ hệ thống, bao gồm thông tin về sản phẩm, kho hàng, lịch sử giao dịch và người dùng. Nó đảm bảo việc truy xuất và cung cấp dữ liệu chính xác khi có yêu cầu từ Application Server. Mọi thông tin được cập nhật hoặc truy vấn trong hệ thống đều được quản lý bởi Database Server.</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22010176/pt-tkpm" TargetMode="External" Type="http://schemas.openxmlformats.org/officeDocument/2006/relationships/hyperlink"/><Relationship Id="rId3" Target="https://github.com/vjintageboy/N06-PTTKPM-NHOM3"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88593"/>
        </a:solidFill>
      </p:bgPr>
    </p:bg>
    <p:spTree>
      <p:nvGrpSpPr>
        <p:cNvPr id="1" name=""/>
        <p:cNvGrpSpPr/>
        <p:nvPr/>
      </p:nvGrpSpPr>
      <p:grpSpPr>
        <a:xfrm>
          <a:off x="0" y="0"/>
          <a:ext cx="0" cy="0"/>
          <a:chOff x="0" y="0"/>
          <a:chExt cx="0" cy="0"/>
        </a:xfrm>
      </p:grpSpPr>
      <p:grpSp>
        <p:nvGrpSpPr>
          <p:cNvPr name="Group 2" id="2"/>
          <p:cNvGrpSpPr/>
          <p:nvPr/>
        </p:nvGrpSpPr>
        <p:grpSpPr>
          <a:xfrm rot="0">
            <a:off x="8107507" y="1720770"/>
            <a:ext cx="9918694" cy="6897072"/>
            <a:chOff x="0" y="0"/>
            <a:chExt cx="13224925" cy="9196096"/>
          </a:xfrm>
        </p:grpSpPr>
        <p:sp>
          <p:nvSpPr>
            <p:cNvPr name="Freeform 3" id="3"/>
            <p:cNvSpPr/>
            <p:nvPr/>
          </p:nvSpPr>
          <p:spPr>
            <a:xfrm flipH="false" flipV="false" rot="0">
              <a:off x="0" y="0"/>
              <a:ext cx="13225018" cy="9196197"/>
            </a:xfrm>
            <a:custGeom>
              <a:avLst/>
              <a:gdLst/>
              <a:ahLst/>
              <a:cxnLst/>
              <a:rect r="r" b="b" t="t" l="l"/>
              <a:pathLst>
                <a:path h="9196197" w="13225018">
                  <a:moveTo>
                    <a:pt x="228346" y="0"/>
                  </a:moveTo>
                  <a:lnTo>
                    <a:pt x="12996545" y="0"/>
                  </a:lnTo>
                  <a:cubicBezTo>
                    <a:pt x="13057124" y="0"/>
                    <a:pt x="13115162" y="24003"/>
                    <a:pt x="13158088" y="66929"/>
                  </a:cubicBezTo>
                  <a:cubicBezTo>
                    <a:pt x="13201014" y="109855"/>
                    <a:pt x="13225018" y="167894"/>
                    <a:pt x="13225018" y="228473"/>
                  </a:cubicBezTo>
                  <a:lnTo>
                    <a:pt x="13225018" y="8967724"/>
                  </a:lnTo>
                  <a:cubicBezTo>
                    <a:pt x="13225018" y="9028303"/>
                    <a:pt x="13201014" y="9086342"/>
                    <a:pt x="13158088" y="9129268"/>
                  </a:cubicBezTo>
                  <a:cubicBezTo>
                    <a:pt x="13115162" y="9172194"/>
                    <a:pt x="13057124" y="9196197"/>
                    <a:pt x="12996545" y="9196197"/>
                  </a:cubicBezTo>
                  <a:lnTo>
                    <a:pt x="228346" y="9196197"/>
                  </a:lnTo>
                  <a:cubicBezTo>
                    <a:pt x="167767" y="9196197"/>
                    <a:pt x="109728" y="9172194"/>
                    <a:pt x="66802" y="9129268"/>
                  </a:cubicBezTo>
                  <a:cubicBezTo>
                    <a:pt x="23876" y="9086342"/>
                    <a:pt x="0" y="9028303"/>
                    <a:pt x="0" y="8967724"/>
                  </a:cubicBezTo>
                  <a:lnTo>
                    <a:pt x="0" y="228346"/>
                  </a:lnTo>
                  <a:cubicBezTo>
                    <a:pt x="0" y="167767"/>
                    <a:pt x="24003" y="109728"/>
                    <a:pt x="66929" y="66929"/>
                  </a:cubicBezTo>
                  <a:cubicBezTo>
                    <a:pt x="109855" y="24130"/>
                    <a:pt x="167767" y="0"/>
                    <a:pt x="228346" y="0"/>
                  </a:cubicBezTo>
                  <a:close/>
                </a:path>
              </a:pathLst>
            </a:custGeom>
            <a:blipFill>
              <a:blip r:embed="rId2"/>
              <a:stretch>
                <a:fillRect l="-2152" t="0" r="-2151" b="1"/>
              </a:stretch>
            </a:blipFill>
          </p:spPr>
        </p:sp>
      </p:grpSp>
      <p:sp>
        <p:nvSpPr>
          <p:cNvPr name="Freeform 4" id="4"/>
          <p:cNvSpPr/>
          <p:nvPr/>
        </p:nvSpPr>
        <p:spPr>
          <a:xfrm flipH="false" flipV="false" rot="0">
            <a:off x="0" y="-144661"/>
            <a:ext cx="11231171" cy="10431661"/>
          </a:xfrm>
          <a:custGeom>
            <a:avLst/>
            <a:gdLst/>
            <a:ahLst/>
            <a:cxnLst/>
            <a:rect r="r" b="b" t="t" l="l"/>
            <a:pathLst>
              <a:path h="10431661" w="11231171">
                <a:moveTo>
                  <a:pt x="0" y="0"/>
                </a:moveTo>
                <a:lnTo>
                  <a:pt x="11231171" y="0"/>
                </a:lnTo>
                <a:lnTo>
                  <a:pt x="11231171" y="10431661"/>
                </a:lnTo>
                <a:lnTo>
                  <a:pt x="0" y="10431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5821" y="8800156"/>
            <a:ext cx="7482122" cy="1026320"/>
          </a:xfrm>
          <a:custGeom>
            <a:avLst/>
            <a:gdLst/>
            <a:ahLst/>
            <a:cxnLst/>
            <a:rect r="r" b="b" t="t" l="l"/>
            <a:pathLst>
              <a:path h="1026320" w="7482122">
                <a:moveTo>
                  <a:pt x="0" y="0"/>
                </a:moveTo>
                <a:lnTo>
                  <a:pt x="7482122" y="0"/>
                </a:lnTo>
                <a:lnTo>
                  <a:pt x="7482122" y="1026320"/>
                </a:lnTo>
                <a:lnTo>
                  <a:pt x="0" y="1026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090986" y="9402762"/>
            <a:ext cx="2761139" cy="38100"/>
            <a:chOff x="0" y="0"/>
            <a:chExt cx="3681519" cy="50800"/>
          </a:xfrm>
        </p:grpSpPr>
        <p:sp>
          <p:nvSpPr>
            <p:cNvPr name="Freeform 7" id="7"/>
            <p:cNvSpPr/>
            <p:nvPr/>
          </p:nvSpPr>
          <p:spPr>
            <a:xfrm flipH="false" flipV="false" rot="0">
              <a:off x="25400" y="0"/>
              <a:ext cx="3630676" cy="50800"/>
            </a:xfrm>
            <a:custGeom>
              <a:avLst/>
              <a:gdLst/>
              <a:ahLst/>
              <a:cxnLst/>
              <a:rect r="r" b="b" t="t" l="l"/>
              <a:pathLst>
                <a:path h="50800" w="3630676">
                  <a:moveTo>
                    <a:pt x="0" y="0"/>
                  </a:moveTo>
                  <a:lnTo>
                    <a:pt x="3630676" y="0"/>
                  </a:lnTo>
                  <a:lnTo>
                    <a:pt x="3630676" y="50800"/>
                  </a:lnTo>
                  <a:lnTo>
                    <a:pt x="0" y="50800"/>
                  </a:lnTo>
                  <a:close/>
                </a:path>
              </a:pathLst>
            </a:custGeom>
            <a:solidFill>
              <a:srgbClr val="788593"/>
            </a:solidFill>
          </p:spPr>
        </p:sp>
      </p:grpSp>
      <p:sp>
        <p:nvSpPr>
          <p:cNvPr name="Freeform 8" id="8"/>
          <p:cNvSpPr/>
          <p:nvPr/>
        </p:nvSpPr>
        <p:spPr>
          <a:xfrm flipH="false" flipV="false" rot="0">
            <a:off x="2529487" y="-44331"/>
            <a:ext cx="12712028" cy="1165165"/>
          </a:xfrm>
          <a:custGeom>
            <a:avLst/>
            <a:gdLst/>
            <a:ahLst/>
            <a:cxnLst/>
            <a:rect r="r" b="b" t="t" l="l"/>
            <a:pathLst>
              <a:path h="1165165" w="12712028">
                <a:moveTo>
                  <a:pt x="0" y="0"/>
                </a:moveTo>
                <a:lnTo>
                  <a:pt x="12712028" y="0"/>
                </a:lnTo>
                <a:lnTo>
                  <a:pt x="12712028" y="1165165"/>
                </a:lnTo>
                <a:lnTo>
                  <a:pt x="0" y="1165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92139" y="3584675"/>
            <a:ext cx="391026" cy="391026"/>
          </a:xfrm>
          <a:custGeom>
            <a:avLst/>
            <a:gdLst/>
            <a:ahLst/>
            <a:cxnLst/>
            <a:rect r="r" b="b" t="t" l="l"/>
            <a:pathLst>
              <a:path h="391026" w="391026">
                <a:moveTo>
                  <a:pt x="0" y="0"/>
                </a:moveTo>
                <a:lnTo>
                  <a:pt x="391026" y="0"/>
                </a:lnTo>
                <a:lnTo>
                  <a:pt x="391026" y="391026"/>
                </a:lnTo>
                <a:lnTo>
                  <a:pt x="0" y="3910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589371" y="1433364"/>
            <a:ext cx="1243705" cy="1243705"/>
          </a:xfrm>
          <a:custGeom>
            <a:avLst/>
            <a:gdLst/>
            <a:ahLst/>
            <a:cxnLst/>
            <a:rect r="r" b="b" t="t" l="l"/>
            <a:pathLst>
              <a:path h="1243705" w="1243705">
                <a:moveTo>
                  <a:pt x="0" y="0"/>
                </a:moveTo>
                <a:lnTo>
                  <a:pt x="1243705" y="0"/>
                </a:lnTo>
                <a:lnTo>
                  <a:pt x="1243705" y="1243705"/>
                </a:lnTo>
                <a:lnTo>
                  <a:pt x="0" y="12437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51092" y="2240508"/>
            <a:ext cx="873121" cy="873121"/>
          </a:xfrm>
          <a:custGeom>
            <a:avLst/>
            <a:gdLst/>
            <a:ahLst/>
            <a:cxnLst/>
            <a:rect r="r" b="b" t="t" l="l"/>
            <a:pathLst>
              <a:path h="873121" w="873121">
                <a:moveTo>
                  <a:pt x="0" y="0"/>
                </a:moveTo>
                <a:lnTo>
                  <a:pt x="873121" y="0"/>
                </a:lnTo>
                <a:lnTo>
                  <a:pt x="873121" y="873121"/>
                </a:lnTo>
                <a:lnTo>
                  <a:pt x="0" y="8731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552342" y="2441759"/>
            <a:ext cx="470620" cy="470620"/>
          </a:xfrm>
          <a:custGeom>
            <a:avLst/>
            <a:gdLst/>
            <a:ahLst/>
            <a:cxnLst/>
            <a:rect r="r" b="b" t="t" l="l"/>
            <a:pathLst>
              <a:path h="470620" w="470620">
                <a:moveTo>
                  <a:pt x="0" y="0"/>
                </a:moveTo>
                <a:lnTo>
                  <a:pt x="470620" y="0"/>
                </a:lnTo>
                <a:lnTo>
                  <a:pt x="470620" y="470620"/>
                </a:lnTo>
                <a:lnTo>
                  <a:pt x="0" y="47062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3" id="13"/>
          <p:cNvGrpSpPr/>
          <p:nvPr/>
        </p:nvGrpSpPr>
        <p:grpSpPr>
          <a:xfrm rot="0">
            <a:off x="3438980" y="143680"/>
            <a:ext cx="13820320" cy="870585"/>
            <a:chOff x="0" y="0"/>
            <a:chExt cx="18427093" cy="1160780"/>
          </a:xfrm>
        </p:grpSpPr>
        <p:sp>
          <p:nvSpPr>
            <p:cNvPr name="Freeform 14" id="14"/>
            <p:cNvSpPr/>
            <p:nvPr/>
          </p:nvSpPr>
          <p:spPr>
            <a:xfrm flipH="false" flipV="false" rot="0">
              <a:off x="0" y="0"/>
              <a:ext cx="18427094" cy="1160780"/>
            </a:xfrm>
            <a:custGeom>
              <a:avLst/>
              <a:gdLst/>
              <a:ahLst/>
              <a:cxnLst/>
              <a:rect r="r" b="b" t="t" l="l"/>
              <a:pathLst>
                <a:path h="1160780" w="18427094">
                  <a:moveTo>
                    <a:pt x="0" y="0"/>
                  </a:moveTo>
                  <a:lnTo>
                    <a:pt x="18427094" y="0"/>
                  </a:lnTo>
                  <a:lnTo>
                    <a:pt x="18427094" y="1160780"/>
                  </a:lnTo>
                  <a:lnTo>
                    <a:pt x="0" y="1160780"/>
                  </a:lnTo>
                  <a:close/>
                </a:path>
              </a:pathLst>
            </a:custGeom>
            <a:solidFill>
              <a:srgbClr val="000000">
                <a:alpha val="0"/>
              </a:srgbClr>
            </a:solidFill>
          </p:spPr>
        </p:sp>
        <p:sp>
          <p:nvSpPr>
            <p:cNvPr name="TextBox 15" id="15"/>
            <p:cNvSpPr txBox="true"/>
            <p:nvPr/>
          </p:nvSpPr>
          <p:spPr>
            <a:xfrm>
              <a:off x="0" y="-95250"/>
              <a:ext cx="18427093" cy="1256030"/>
            </a:xfrm>
            <a:prstGeom prst="rect">
              <a:avLst/>
            </a:prstGeom>
          </p:spPr>
          <p:txBody>
            <a:bodyPr anchor="t" rtlCol="false" tIns="0" lIns="0" bIns="0" rIns="0"/>
            <a:lstStyle/>
            <a:p>
              <a:pPr algn="l">
                <a:lnSpc>
                  <a:spcPts val="7139"/>
                </a:lnSpc>
              </a:pPr>
              <a:r>
                <a:rPr lang="en-US" sz="5100">
                  <a:solidFill>
                    <a:srgbClr val="FFFFFF"/>
                  </a:solidFill>
                  <a:latin typeface="Sansita"/>
                  <a:ea typeface="Sansita"/>
                  <a:cs typeface="Sansita"/>
                  <a:sym typeface="Sansita"/>
                </a:rPr>
                <a:t>HỌC PHẦN PHÂN TÍCH VÀ THIẾT KẾ PHẦN MỀM</a:t>
              </a:r>
            </a:p>
          </p:txBody>
        </p:sp>
      </p:grpSp>
      <p:grpSp>
        <p:nvGrpSpPr>
          <p:cNvPr name="Group 16" id="16"/>
          <p:cNvGrpSpPr/>
          <p:nvPr/>
        </p:nvGrpSpPr>
        <p:grpSpPr>
          <a:xfrm rot="0">
            <a:off x="1409237" y="1901734"/>
            <a:ext cx="9174166" cy="2207895"/>
            <a:chOff x="0" y="0"/>
            <a:chExt cx="12232221" cy="2943860"/>
          </a:xfrm>
        </p:grpSpPr>
        <p:sp>
          <p:nvSpPr>
            <p:cNvPr name="Freeform 17" id="17"/>
            <p:cNvSpPr/>
            <p:nvPr/>
          </p:nvSpPr>
          <p:spPr>
            <a:xfrm flipH="false" flipV="false" rot="0">
              <a:off x="0" y="0"/>
              <a:ext cx="12232222" cy="2943860"/>
            </a:xfrm>
            <a:custGeom>
              <a:avLst/>
              <a:gdLst/>
              <a:ahLst/>
              <a:cxnLst/>
              <a:rect r="r" b="b" t="t" l="l"/>
              <a:pathLst>
                <a:path h="2943860" w="12232222">
                  <a:moveTo>
                    <a:pt x="0" y="0"/>
                  </a:moveTo>
                  <a:lnTo>
                    <a:pt x="12232222" y="0"/>
                  </a:lnTo>
                  <a:lnTo>
                    <a:pt x="12232222" y="2943860"/>
                  </a:lnTo>
                  <a:lnTo>
                    <a:pt x="0" y="2943860"/>
                  </a:lnTo>
                  <a:close/>
                </a:path>
              </a:pathLst>
            </a:custGeom>
            <a:solidFill>
              <a:srgbClr val="000000">
                <a:alpha val="0"/>
              </a:srgbClr>
            </a:solidFill>
          </p:spPr>
        </p:sp>
        <p:sp>
          <p:nvSpPr>
            <p:cNvPr name="TextBox 18" id="18"/>
            <p:cNvSpPr txBox="true"/>
            <p:nvPr/>
          </p:nvSpPr>
          <p:spPr>
            <a:xfrm>
              <a:off x="0" y="-85725"/>
              <a:ext cx="12232221" cy="3029585"/>
            </a:xfrm>
            <a:prstGeom prst="rect">
              <a:avLst/>
            </a:prstGeom>
          </p:spPr>
          <p:txBody>
            <a:bodyPr anchor="t" rtlCol="false" tIns="0" lIns="0" bIns="0" rIns="0"/>
            <a:lstStyle/>
            <a:p>
              <a:pPr algn="ctr">
                <a:lnSpc>
                  <a:spcPts val="5880"/>
                </a:lnSpc>
              </a:pPr>
              <a:r>
                <a:rPr lang="en-US" sz="4200" b="true">
                  <a:solidFill>
                    <a:srgbClr val="283C4C"/>
                  </a:solidFill>
                  <a:latin typeface="Rokkitt Bold"/>
                  <a:ea typeface="Rokkitt Bold"/>
                  <a:cs typeface="Rokkitt Bold"/>
                  <a:sym typeface="Rokkitt Bold"/>
                </a:rPr>
                <a:t>ĐỀ TÀI: HỆ THỐNG QUẢN LÝ SINH VIÊN</a:t>
              </a:r>
            </a:p>
            <a:p>
              <a:pPr algn="ctr">
                <a:lnSpc>
                  <a:spcPts val="5880"/>
                </a:lnSpc>
              </a:pPr>
            </a:p>
          </p:txBody>
        </p:sp>
      </p:grpSp>
      <p:grpSp>
        <p:nvGrpSpPr>
          <p:cNvPr name="Group 19" id="19"/>
          <p:cNvGrpSpPr/>
          <p:nvPr/>
        </p:nvGrpSpPr>
        <p:grpSpPr>
          <a:xfrm rot="0">
            <a:off x="10349140" y="9234170"/>
            <a:ext cx="3227742" cy="365758"/>
            <a:chOff x="0" y="0"/>
            <a:chExt cx="4303656" cy="487677"/>
          </a:xfrm>
        </p:grpSpPr>
        <p:sp>
          <p:nvSpPr>
            <p:cNvPr name="Freeform 20" id="20"/>
            <p:cNvSpPr/>
            <p:nvPr/>
          </p:nvSpPr>
          <p:spPr>
            <a:xfrm flipH="false" flipV="false" rot="0">
              <a:off x="0" y="0"/>
              <a:ext cx="4303656" cy="487677"/>
            </a:xfrm>
            <a:custGeom>
              <a:avLst/>
              <a:gdLst/>
              <a:ahLst/>
              <a:cxnLst/>
              <a:rect r="r" b="b" t="t" l="l"/>
              <a:pathLst>
                <a:path h="487677" w="4303656">
                  <a:moveTo>
                    <a:pt x="0" y="0"/>
                  </a:moveTo>
                  <a:lnTo>
                    <a:pt x="4303656" y="0"/>
                  </a:lnTo>
                  <a:lnTo>
                    <a:pt x="4303656" y="487677"/>
                  </a:lnTo>
                  <a:lnTo>
                    <a:pt x="0" y="487677"/>
                  </a:lnTo>
                  <a:close/>
                </a:path>
              </a:pathLst>
            </a:custGeom>
            <a:solidFill>
              <a:srgbClr val="000000">
                <a:alpha val="0"/>
              </a:srgbClr>
            </a:solidFill>
          </p:spPr>
        </p:sp>
        <p:sp>
          <p:nvSpPr>
            <p:cNvPr name="TextBox 21" id="21"/>
            <p:cNvSpPr txBox="true"/>
            <p:nvPr/>
          </p:nvSpPr>
          <p:spPr>
            <a:xfrm>
              <a:off x="0" y="-47625"/>
              <a:ext cx="4303656" cy="535302"/>
            </a:xfrm>
            <a:prstGeom prst="rect">
              <a:avLst/>
            </a:prstGeom>
          </p:spPr>
          <p:txBody>
            <a:bodyPr anchor="t" rtlCol="false" tIns="0" lIns="0" bIns="0" rIns="0"/>
            <a:lstStyle/>
            <a:p>
              <a:pPr algn="l">
                <a:lnSpc>
                  <a:spcPts val="2940"/>
                </a:lnSpc>
              </a:pPr>
              <a:r>
                <a:rPr lang="en-US" sz="2100" b="true">
                  <a:solidFill>
                    <a:srgbClr val="283C4C"/>
                  </a:solidFill>
                  <a:latin typeface="Aileron Bold"/>
                  <a:ea typeface="Aileron Bold"/>
                  <a:cs typeface="Aileron Bold"/>
                  <a:sym typeface="Aileron Bold"/>
                </a:rPr>
                <a:t>START PRESENTATION</a:t>
              </a:r>
            </a:p>
          </p:txBody>
        </p:sp>
      </p:grpSp>
      <p:grpSp>
        <p:nvGrpSpPr>
          <p:cNvPr name="Group 22" id="22"/>
          <p:cNvGrpSpPr/>
          <p:nvPr/>
        </p:nvGrpSpPr>
        <p:grpSpPr>
          <a:xfrm rot="0">
            <a:off x="1817588" y="3565625"/>
            <a:ext cx="8550602" cy="38100"/>
            <a:chOff x="0" y="0"/>
            <a:chExt cx="11400803" cy="50800"/>
          </a:xfrm>
        </p:grpSpPr>
        <p:sp>
          <p:nvSpPr>
            <p:cNvPr name="Freeform 23" id="23"/>
            <p:cNvSpPr/>
            <p:nvPr/>
          </p:nvSpPr>
          <p:spPr>
            <a:xfrm flipH="false" flipV="false" rot="0">
              <a:off x="25400" y="0"/>
              <a:ext cx="11349990" cy="50800"/>
            </a:xfrm>
            <a:custGeom>
              <a:avLst/>
              <a:gdLst/>
              <a:ahLst/>
              <a:cxnLst/>
              <a:rect r="r" b="b" t="t" l="l"/>
              <a:pathLst>
                <a:path h="50800" w="11349990">
                  <a:moveTo>
                    <a:pt x="0" y="0"/>
                  </a:moveTo>
                  <a:lnTo>
                    <a:pt x="11349990" y="0"/>
                  </a:lnTo>
                  <a:lnTo>
                    <a:pt x="11349990" y="50800"/>
                  </a:lnTo>
                  <a:lnTo>
                    <a:pt x="0" y="50800"/>
                  </a:lnTo>
                  <a:close/>
                </a:path>
              </a:pathLst>
            </a:custGeom>
            <a:solidFill>
              <a:srgbClr val="788593"/>
            </a:solidFill>
          </p:spPr>
        </p:sp>
      </p:grpSp>
      <p:sp>
        <p:nvSpPr>
          <p:cNvPr name="Freeform 24" id="24"/>
          <p:cNvSpPr/>
          <p:nvPr/>
        </p:nvSpPr>
        <p:spPr>
          <a:xfrm flipH="false" flipV="false" rot="0">
            <a:off x="1028700" y="4952314"/>
            <a:ext cx="2410280" cy="1026320"/>
          </a:xfrm>
          <a:custGeom>
            <a:avLst/>
            <a:gdLst/>
            <a:ahLst/>
            <a:cxnLst/>
            <a:rect r="r" b="b" t="t" l="l"/>
            <a:pathLst>
              <a:path h="1026320" w="2410280">
                <a:moveTo>
                  <a:pt x="0" y="0"/>
                </a:moveTo>
                <a:lnTo>
                  <a:pt x="2410280" y="0"/>
                </a:lnTo>
                <a:lnTo>
                  <a:pt x="2410280" y="1026320"/>
                </a:lnTo>
                <a:lnTo>
                  <a:pt x="0" y="102632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0">
            <a:off x="1028700" y="5378457"/>
            <a:ext cx="391026" cy="391026"/>
          </a:xfrm>
          <a:custGeom>
            <a:avLst/>
            <a:gdLst/>
            <a:ahLst/>
            <a:cxnLst/>
            <a:rect r="r" b="b" t="t" l="l"/>
            <a:pathLst>
              <a:path h="391026" w="391026">
                <a:moveTo>
                  <a:pt x="0" y="0"/>
                </a:moveTo>
                <a:lnTo>
                  <a:pt x="391026" y="0"/>
                </a:lnTo>
                <a:lnTo>
                  <a:pt x="391026" y="391026"/>
                </a:lnTo>
                <a:lnTo>
                  <a:pt x="0" y="3910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1589971" y="5296476"/>
            <a:ext cx="2162181" cy="497839"/>
            <a:chOff x="0" y="0"/>
            <a:chExt cx="2882908" cy="663785"/>
          </a:xfrm>
        </p:grpSpPr>
        <p:sp>
          <p:nvSpPr>
            <p:cNvPr name="Freeform 27" id="27"/>
            <p:cNvSpPr/>
            <p:nvPr/>
          </p:nvSpPr>
          <p:spPr>
            <a:xfrm flipH="false" flipV="false" rot="0">
              <a:off x="0" y="0"/>
              <a:ext cx="2882908" cy="663785"/>
            </a:xfrm>
            <a:custGeom>
              <a:avLst/>
              <a:gdLst/>
              <a:ahLst/>
              <a:cxnLst/>
              <a:rect r="r" b="b" t="t" l="l"/>
              <a:pathLst>
                <a:path h="663785" w="2882908">
                  <a:moveTo>
                    <a:pt x="0" y="0"/>
                  </a:moveTo>
                  <a:lnTo>
                    <a:pt x="2882908" y="0"/>
                  </a:lnTo>
                  <a:lnTo>
                    <a:pt x="2882908" y="663785"/>
                  </a:lnTo>
                  <a:lnTo>
                    <a:pt x="0" y="663785"/>
                  </a:lnTo>
                  <a:close/>
                </a:path>
              </a:pathLst>
            </a:custGeom>
            <a:solidFill>
              <a:srgbClr val="000000">
                <a:alpha val="0"/>
              </a:srgbClr>
            </a:solidFill>
          </p:spPr>
        </p:sp>
        <p:sp>
          <p:nvSpPr>
            <p:cNvPr name="TextBox 28" id="28"/>
            <p:cNvSpPr txBox="true"/>
            <p:nvPr/>
          </p:nvSpPr>
          <p:spPr>
            <a:xfrm>
              <a:off x="0" y="-57150"/>
              <a:ext cx="2882908" cy="720935"/>
            </a:xfrm>
            <a:prstGeom prst="rect">
              <a:avLst/>
            </a:prstGeom>
          </p:spPr>
          <p:txBody>
            <a:bodyPr anchor="t" rtlCol="false" tIns="0" lIns="0" bIns="0" rIns="0"/>
            <a:lstStyle/>
            <a:p>
              <a:pPr algn="l">
                <a:lnSpc>
                  <a:spcPts val="4059"/>
                </a:lnSpc>
              </a:pPr>
              <a:r>
                <a:rPr lang="en-US" sz="2900" b="true">
                  <a:solidFill>
                    <a:srgbClr val="FFFFFF"/>
                  </a:solidFill>
                  <a:latin typeface="Aileron Bold"/>
                  <a:ea typeface="Aileron Bold"/>
                  <a:cs typeface="Aileron Bold"/>
                  <a:sym typeface="Aileron Bold"/>
                </a:rPr>
                <a:t>NHÓM 3</a:t>
              </a:r>
            </a:p>
          </p:txBody>
        </p:sp>
      </p:grpSp>
      <p:grpSp>
        <p:nvGrpSpPr>
          <p:cNvPr name="Group 29" id="29"/>
          <p:cNvGrpSpPr/>
          <p:nvPr/>
        </p:nvGrpSpPr>
        <p:grpSpPr>
          <a:xfrm rot="0">
            <a:off x="3438980" y="3828359"/>
            <a:ext cx="7195723" cy="3579487"/>
            <a:chOff x="0" y="0"/>
            <a:chExt cx="9594297" cy="4772649"/>
          </a:xfrm>
        </p:grpSpPr>
        <p:sp>
          <p:nvSpPr>
            <p:cNvPr name="Freeform 30" id="30"/>
            <p:cNvSpPr/>
            <p:nvPr/>
          </p:nvSpPr>
          <p:spPr>
            <a:xfrm flipH="false" flipV="false" rot="0">
              <a:off x="0" y="0"/>
              <a:ext cx="9594297" cy="4772649"/>
            </a:xfrm>
            <a:custGeom>
              <a:avLst/>
              <a:gdLst/>
              <a:ahLst/>
              <a:cxnLst/>
              <a:rect r="r" b="b" t="t" l="l"/>
              <a:pathLst>
                <a:path h="4772649" w="9594297">
                  <a:moveTo>
                    <a:pt x="0" y="0"/>
                  </a:moveTo>
                  <a:lnTo>
                    <a:pt x="9594297" y="0"/>
                  </a:lnTo>
                  <a:lnTo>
                    <a:pt x="9594297" y="4772649"/>
                  </a:lnTo>
                  <a:lnTo>
                    <a:pt x="0" y="4772649"/>
                  </a:lnTo>
                  <a:close/>
                </a:path>
              </a:pathLst>
            </a:custGeom>
            <a:solidFill>
              <a:srgbClr val="000000">
                <a:alpha val="0"/>
              </a:srgbClr>
            </a:solidFill>
          </p:spPr>
        </p:sp>
        <p:sp>
          <p:nvSpPr>
            <p:cNvPr name="TextBox 31" id="31"/>
            <p:cNvSpPr txBox="true"/>
            <p:nvPr/>
          </p:nvSpPr>
          <p:spPr>
            <a:xfrm>
              <a:off x="0" y="-352425"/>
              <a:ext cx="9594297" cy="5125074"/>
            </a:xfrm>
            <a:prstGeom prst="rect">
              <a:avLst/>
            </a:prstGeom>
          </p:spPr>
          <p:txBody>
            <a:bodyPr anchor="t" rtlCol="false" tIns="0" lIns="0" bIns="0" rIns="0"/>
            <a:lstStyle/>
            <a:p>
              <a:pPr algn="l" marL="685805" indent="-228602" lvl="2">
                <a:lnSpc>
                  <a:spcPts val="7290"/>
                </a:lnSpc>
                <a:buAutoNum type="arabicPeriod" startAt="1"/>
              </a:pPr>
              <a:r>
                <a:rPr lang="en-US" sz="3000">
                  <a:solidFill>
                    <a:srgbClr val="000000"/>
                  </a:solidFill>
                  <a:latin typeface="Aileron"/>
                  <a:ea typeface="Aileron"/>
                  <a:cs typeface="Aileron"/>
                  <a:sym typeface="Aileron"/>
                </a:rPr>
                <a:t> Nguyễn Cao Chiến – 22010014</a:t>
              </a:r>
            </a:p>
            <a:p>
              <a:pPr algn="l" marL="685805" indent="-228602" lvl="2">
                <a:lnSpc>
                  <a:spcPts val="7290"/>
                </a:lnSpc>
                <a:buAutoNum type="arabicPeriod" startAt="1"/>
              </a:pPr>
              <a:r>
                <a:rPr lang="en-US" sz="3000">
                  <a:solidFill>
                    <a:srgbClr val="000000"/>
                  </a:solidFill>
                  <a:latin typeface="Aileron"/>
                  <a:ea typeface="Aileron"/>
                  <a:cs typeface="Aileron"/>
                  <a:sym typeface="Aileron"/>
                </a:rPr>
                <a:t> Phạm Hoàng Anh – 22010477</a:t>
              </a:r>
            </a:p>
            <a:p>
              <a:pPr algn="l" marL="685805" indent="-228602" lvl="2">
                <a:lnSpc>
                  <a:spcPts val="7290"/>
                </a:lnSpc>
                <a:buAutoNum type="arabicPeriod" startAt="1"/>
              </a:pPr>
              <a:r>
                <a:rPr lang="en-US" sz="3000">
                  <a:solidFill>
                    <a:srgbClr val="000000"/>
                  </a:solidFill>
                  <a:latin typeface="Aileron"/>
                  <a:ea typeface="Aileron"/>
                  <a:cs typeface="Aileron"/>
                  <a:sym typeface="Aileron"/>
                </a:rPr>
                <a:t> Nguyền Đức Anh – 22010353</a:t>
              </a:r>
            </a:p>
            <a:p>
              <a:pPr algn="l" marL="685805" indent="-228602" lvl="2">
                <a:lnSpc>
                  <a:spcPts val="7290"/>
                </a:lnSpc>
                <a:buAutoNum type="arabicPeriod" startAt="1"/>
              </a:pPr>
              <a:r>
                <a:rPr lang="en-US" sz="3000">
                  <a:solidFill>
                    <a:srgbClr val="000000"/>
                  </a:solidFill>
                  <a:latin typeface="Aileron"/>
                  <a:ea typeface="Aileron"/>
                  <a:cs typeface="Aileron"/>
                  <a:sym typeface="Aileron"/>
                </a:rPr>
                <a:t> Nguyễn Hoàng Sơn - 22010249</a:t>
              </a:r>
            </a:p>
          </p:txBody>
        </p:sp>
      </p:grpSp>
      <p:sp>
        <p:nvSpPr>
          <p:cNvPr name="Freeform 32" id="32"/>
          <p:cNvSpPr/>
          <p:nvPr/>
        </p:nvSpPr>
        <p:spPr>
          <a:xfrm flipH="false" flipV="false" rot="0">
            <a:off x="1225026" y="8000480"/>
            <a:ext cx="9124114" cy="1281315"/>
          </a:xfrm>
          <a:custGeom>
            <a:avLst/>
            <a:gdLst/>
            <a:ahLst/>
            <a:cxnLst/>
            <a:rect r="r" b="b" t="t" l="l"/>
            <a:pathLst>
              <a:path h="1281315" w="9124114">
                <a:moveTo>
                  <a:pt x="0" y="0"/>
                </a:moveTo>
                <a:lnTo>
                  <a:pt x="9124114" y="0"/>
                </a:lnTo>
                <a:lnTo>
                  <a:pt x="9124114" y="1281315"/>
                </a:lnTo>
                <a:lnTo>
                  <a:pt x="0" y="128131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33" id="33"/>
          <p:cNvGrpSpPr/>
          <p:nvPr/>
        </p:nvGrpSpPr>
        <p:grpSpPr>
          <a:xfrm rot="0">
            <a:off x="2366663" y="8454359"/>
            <a:ext cx="6840840" cy="523874"/>
            <a:chOff x="0" y="0"/>
            <a:chExt cx="9121120" cy="698499"/>
          </a:xfrm>
        </p:grpSpPr>
        <p:sp>
          <p:nvSpPr>
            <p:cNvPr name="Freeform 34" id="34"/>
            <p:cNvSpPr/>
            <p:nvPr/>
          </p:nvSpPr>
          <p:spPr>
            <a:xfrm flipH="false" flipV="false" rot="0">
              <a:off x="0" y="0"/>
              <a:ext cx="9121120" cy="698499"/>
            </a:xfrm>
            <a:custGeom>
              <a:avLst/>
              <a:gdLst/>
              <a:ahLst/>
              <a:cxnLst/>
              <a:rect r="r" b="b" t="t" l="l"/>
              <a:pathLst>
                <a:path h="698499" w="9121120">
                  <a:moveTo>
                    <a:pt x="0" y="0"/>
                  </a:moveTo>
                  <a:lnTo>
                    <a:pt x="9121120" y="0"/>
                  </a:lnTo>
                  <a:lnTo>
                    <a:pt x="9121120" y="698499"/>
                  </a:lnTo>
                  <a:lnTo>
                    <a:pt x="0" y="698499"/>
                  </a:lnTo>
                  <a:close/>
                </a:path>
              </a:pathLst>
            </a:custGeom>
            <a:solidFill>
              <a:srgbClr val="000000">
                <a:alpha val="0"/>
              </a:srgbClr>
            </a:solidFill>
          </p:spPr>
        </p:sp>
        <p:sp>
          <p:nvSpPr>
            <p:cNvPr name="TextBox 35" id="35"/>
            <p:cNvSpPr txBox="true"/>
            <p:nvPr/>
          </p:nvSpPr>
          <p:spPr>
            <a:xfrm>
              <a:off x="0" y="-66675"/>
              <a:ext cx="9121120" cy="765174"/>
            </a:xfrm>
            <a:prstGeom prst="rect">
              <a:avLst/>
            </a:prstGeom>
          </p:spPr>
          <p:txBody>
            <a:bodyPr anchor="t" rtlCol="false" tIns="0" lIns="0" bIns="0" rIns="0"/>
            <a:lstStyle/>
            <a:p>
              <a:pPr algn="l">
                <a:lnSpc>
                  <a:spcPts val="4200"/>
                </a:lnSpc>
              </a:pPr>
              <a:r>
                <a:rPr lang="en-US" sz="3000" b="true">
                  <a:solidFill>
                    <a:srgbClr val="FDFDF5"/>
                  </a:solidFill>
                  <a:latin typeface="Aileron Bold"/>
                  <a:ea typeface="Aileron Bold"/>
                  <a:cs typeface="Aileron Bold"/>
                  <a:sym typeface="Aileron Bold"/>
                </a:rPr>
                <a:t>GV hướng dẫn: ThS. Vũ Quang Dũng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4259131" cy="85725"/>
            <a:chOff x="0" y="0"/>
            <a:chExt cx="5678841" cy="114300"/>
          </a:xfrm>
        </p:grpSpPr>
        <p:sp>
          <p:nvSpPr>
            <p:cNvPr name="Freeform 3" id="3"/>
            <p:cNvSpPr/>
            <p:nvPr/>
          </p:nvSpPr>
          <p:spPr>
            <a:xfrm flipH="false" flipV="false" rot="0">
              <a:off x="57150" y="0"/>
              <a:ext cx="5564505" cy="114300"/>
            </a:xfrm>
            <a:custGeom>
              <a:avLst/>
              <a:gdLst/>
              <a:ahLst/>
              <a:cxnLst/>
              <a:rect r="r" b="b" t="t" l="l"/>
              <a:pathLst>
                <a:path h="114300" w="5564505">
                  <a:moveTo>
                    <a:pt x="0" y="0"/>
                  </a:moveTo>
                  <a:lnTo>
                    <a:pt x="5564505" y="0"/>
                  </a:lnTo>
                  <a:lnTo>
                    <a:pt x="5564505" y="114300"/>
                  </a:lnTo>
                  <a:lnTo>
                    <a:pt x="0" y="114300"/>
                  </a:lnTo>
                  <a:close/>
                </a:path>
              </a:pathLst>
            </a:custGeom>
            <a:solidFill>
              <a:srgbClr val="FFFFFF"/>
            </a:solidFill>
          </p:spPr>
        </p:sp>
      </p:grpSp>
      <p:grpSp>
        <p:nvGrpSpPr>
          <p:cNvPr name="Group 4" id="4"/>
          <p:cNvGrpSpPr/>
          <p:nvPr/>
        </p:nvGrpSpPr>
        <p:grpSpPr>
          <a:xfrm rot="0">
            <a:off x="2327667" y="2715709"/>
            <a:ext cx="14151523" cy="1912004"/>
            <a:chOff x="0" y="0"/>
            <a:chExt cx="18868697" cy="2549339"/>
          </a:xfrm>
        </p:grpSpPr>
        <p:sp>
          <p:nvSpPr>
            <p:cNvPr name="Freeform 5" id="5"/>
            <p:cNvSpPr/>
            <p:nvPr/>
          </p:nvSpPr>
          <p:spPr>
            <a:xfrm flipH="false" flipV="false" rot="0">
              <a:off x="0" y="0"/>
              <a:ext cx="18868644" cy="2549398"/>
            </a:xfrm>
            <a:custGeom>
              <a:avLst/>
              <a:gdLst/>
              <a:ahLst/>
              <a:cxnLst/>
              <a:rect r="r" b="b" t="t" l="l"/>
              <a:pathLst>
                <a:path h="2549398" w="18868644">
                  <a:moveTo>
                    <a:pt x="0" y="0"/>
                  </a:moveTo>
                  <a:lnTo>
                    <a:pt x="18868644" y="0"/>
                  </a:lnTo>
                  <a:lnTo>
                    <a:pt x="18868644" y="2549398"/>
                  </a:lnTo>
                  <a:lnTo>
                    <a:pt x="0" y="2549398"/>
                  </a:lnTo>
                  <a:lnTo>
                    <a:pt x="0" y="0"/>
                  </a:lnTo>
                  <a:close/>
                </a:path>
              </a:pathLst>
            </a:custGeom>
            <a:blipFill>
              <a:blip r:embed="rId3"/>
              <a:stretch>
                <a:fillRect l="0" t="0" r="0" b="2"/>
              </a:stretch>
            </a:blipFill>
          </p:spPr>
        </p:sp>
      </p:grpSp>
      <p:graphicFrame>
        <p:nvGraphicFramePr>
          <p:cNvPr name="Table 6" id="6"/>
          <p:cNvGraphicFramePr>
            <a:graphicFrameLocks noGrp="true"/>
          </p:cNvGraphicFramePr>
          <p:nvPr/>
        </p:nvGraphicFramePr>
        <p:xfrm>
          <a:off x="673435" y="5613398"/>
          <a:ext cx="16903700" cy="3886200"/>
        </p:xfrm>
        <a:graphic>
          <a:graphicData uri="http://schemas.openxmlformats.org/drawingml/2006/table">
            <a:tbl>
              <a:tblPr/>
              <a:tblGrid>
                <a:gridCol w="1704738"/>
                <a:gridCol w="3799741"/>
                <a:gridCol w="3799741"/>
                <a:gridCol w="3799741"/>
                <a:gridCol w="3799741"/>
              </a:tblGrid>
              <a:tr h="1113940">
                <a:tc rowSpan="2">
                  <a:txBody>
                    <a:bodyPr anchor="t" rtlCol="false"/>
                    <a:lstStyle/>
                    <a:p>
                      <a:pPr algn="ctr">
                        <a:lnSpc>
                          <a:spcPts val="5598"/>
                        </a:lnSpc>
                        <a:defRPr/>
                      </a:pPr>
                      <a:r>
                        <a:rPr lang="en-US" sz="3999" b="true">
                          <a:solidFill>
                            <a:srgbClr val="4F6C96"/>
                          </a:solidFill>
                          <a:latin typeface="Rokkitt Bold"/>
                          <a:ea typeface="Rokkitt Bold"/>
                          <a:cs typeface="Rokkitt Bold"/>
                          <a:sym typeface="Rokkitt Bold"/>
                        </a:rPr>
                        <a:t>VAI </a:t>
                      </a:r>
                      <a:endParaRPr lang="en-US" sz="1100"/>
                    </a:p>
                    <a:p>
                      <a:pPr algn="ctr">
                        <a:lnSpc>
                          <a:spcPts val="5598"/>
                        </a:lnSpc>
                      </a:pPr>
                      <a:r>
                        <a:rPr lang="en-US" sz="3999" b="true">
                          <a:solidFill>
                            <a:srgbClr val="4F6C96"/>
                          </a:solidFill>
                          <a:latin typeface="Rokkitt Bold"/>
                          <a:ea typeface="Rokkitt Bold"/>
                          <a:cs typeface="Rokkitt Bold"/>
                          <a:sym typeface="Rokkitt Bold"/>
                        </a:rPr>
                        <a:t>TRÒ</a:t>
                      </a:r>
                    </a:p>
                  </a:txBody>
                  <a:tcPr marL="190500" marR="190500" marT="190500" marB="190500" anchor="ctr">
                    <a:lnL cmpd="sng" algn="ctr" cap="flat" w="38100">
                      <a:solidFill>
                        <a:srgbClr val="2B485F"/>
                      </a:solidFill>
                      <a:prstDash val="solid"/>
                      <a:round/>
                      <a:headEnd type="none" w="med" len="med"/>
                      <a:tailEnd type="none" w="med" len="med"/>
                    </a:lnL>
                    <a:lnR cmpd="sng" algn="ctr" cap="flat" w="38100">
                      <a:solidFill>
                        <a:srgbClr val="365679"/>
                      </a:solidFill>
                      <a:prstDash val="solid"/>
                      <a:round/>
                      <a:headEnd type="none" w="med" len="med"/>
                      <a:tailEnd type="none" w="med" len="med"/>
                    </a:lnR>
                    <a:lnT cmpd="sng" algn="ctr" cap="flat" w="38100">
                      <a:solidFill>
                        <a:srgbClr val="2B485F"/>
                      </a:solidFill>
                      <a:prstDash val="solid"/>
                      <a:round/>
                      <a:headEnd type="none" w="med" len="med"/>
                      <a:tailEnd type="none" w="med" len="med"/>
                    </a:lnT>
                    <a:lnB cmpd="sng" algn="ctr" cap="flat" w="38100">
                      <a:solidFill>
                        <a:srgbClr val="2B485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699" b="true">
                          <a:solidFill>
                            <a:srgbClr val="365679"/>
                          </a:solidFill>
                          <a:latin typeface="Oswald Bold"/>
                          <a:ea typeface="Oswald Bold"/>
                          <a:cs typeface="Oswald Bold"/>
                          <a:sym typeface="Oswald Bold"/>
                        </a:rPr>
                        <a:t>Client</a:t>
                      </a:r>
                      <a:endParaRPr lang="en-US" sz="1100"/>
                    </a:p>
                  </a:txBody>
                  <a:tcPr marL="190500" marR="190500" marT="190500" marB="190500" anchor="ctr">
                    <a:lnL cmpd="sng" algn="ctr" cap="flat" w="38100">
                      <a:solidFill>
                        <a:srgbClr val="365679"/>
                      </a:solidFill>
                      <a:prstDash val="solid"/>
                      <a:round/>
                      <a:headEnd type="none" w="med" len="med"/>
                      <a:tailEnd type="none" w="med" len="med"/>
                    </a:lnL>
                    <a:lnR cmpd="sng" algn="ctr" cap="flat" w="38100">
                      <a:solidFill>
                        <a:srgbClr val="365679"/>
                      </a:solidFill>
                      <a:prstDash val="solid"/>
                      <a:round/>
                      <a:headEnd type="none" w="med" len="med"/>
                      <a:tailEnd type="none" w="med" len="med"/>
                    </a:lnR>
                    <a:lnT cmpd="sng" algn="ctr" cap="flat" w="38100">
                      <a:solidFill>
                        <a:srgbClr val="365679"/>
                      </a:solidFill>
                      <a:prstDash val="solid"/>
                      <a:round/>
                      <a:headEnd type="none" w="med" len="med"/>
                      <a:tailEnd type="none" w="med" len="med"/>
                    </a:lnT>
                    <a:lnB cmpd="sng" algn="ctr" cap="flat" w="38100">
                      <a:solidFill>
                        <a:srgbClr val="365679"/>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699" b="true">
                          <a:solidFill>
                            <a:srgbClr val="365679"/>
                          </a:solidFill>
                          <a:latin typeface="Oswald Bold"/>
                          <a:ea typeface="Oswald Bold"/>
                          <a:cs typeface="Oswald Bold"/>
                          <a:sym typeface="Oswald Bold"/>
                        </a:rPr>
                        <a:t>Web Server</a:t>
                      </a:r>
                      <a:endParaRPr lang="en-US" sz="1100"/>
                    </a:p>
                  </a:txBody>
                  <a:tcPr marL="190500" marR="190500" marT="190500" marB="190500" anchor="ctr">
                    <a:lnL cmpd="sng" algn="ctr" cap="flat" w="38100">
                      <a:solidFill>
                        <a:srgbClr val="365679"/>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699" b="true">
                          <a:solidFill>
                            <a:srgbClr val="365679"/>
                          </a:solidFill>
                          <a:latin typeface="Oswald Bold"/>
                          <a:ea typeface="Oswald Bold"/>
                          <a:cs typeface="Oswald Bold"/>
                          <a:sym typeface="Oswald Bold"/>
                        </a:rPr>
                        <a:t>Application Server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699" b="true">
                          <a:solidFill>
                            <a:srgbClr val="365679"/>
                          </a:solidFill>
                          <a:latin typeface="Oswald Bold"/>
                          <a:ea typeface="Oswald Bold"/>
                          <a:cs typeface="Oswald Bold"/>
                          <a:sym typeface="Oswald Bold"/>
                        </a:rPr>
                        <a:t>Database Server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2772260">
                <a:tc vMerge="true">
                  <a:txBody>
                    <a:bodyPr anchor="t" rtlCol="false"/>
                    <a:lstStyle/>
                    <a:p>
                      <a:pPr algn="ctr">
                        <a:lnSpc>
                          <a:spcPts val="5598"/>
                        </a:lnSpc>
                        <a:defRPr/>
                      </a:pPr>
                      <a:r>
                        <a:rPr lang="en-US" sz="3999" b="true">
                          <a:solidFill>
                            <a:srgbClr val="4F6C96"/>
                          </a:solidFill>
                          <a:latin typeface="Rokkitt Bold"/>
                          <a:ea typeface="Rokkitt Bold"/>
                          <a:cs typeface="Rokkitt Bold"/>
                          <a:sym typeface="Rokkitt Bold"/>
                        </a:rPr>
                        <a:t>VAI </a:t>
                      </a:r>
                      <a:endParaRPr lang="en-US" sz="1100"/>
                    </a:p>
                    <a:p>
                      <a:pPr algn="ctr">
                        <a:lnSpc>
                          <a:spcPts val="5598"/>
                        </a:lnSpc>
                      </a:pPr>
                      <a:r>
                        <a:rPr lang="en-US" sz="3999" b="true">
                          <a:solidFill>
                            <a:srgbClr val="4F6C96"/>
                          </a:solidFill>
                          <a:latin typeface="Rokkitt Bold"/>
                          <a:ea typeface="Rokkitt Bold"/>
                          <a:cs typeface="Rokkitt Bold"/>
                          <a:sym typeface="Rokkitt Bold"/>
                        </a:rPr>
                        <a:t>TRÒ</a:t>
                      </a:r>
                    </a:p>
                  </a:txBody>
                  <a:tcPr marL="190500" marR="190500" marT="190500" marB="190500" anchor="ctr">
                    <a:lnL cmpd="sng" algn="ctr" cap="flat" w="38100">
                      <a:solidFill>
                        <a:srgbClr val="2B485F"/>
                      </a:solidFill>
                      <a:prstDash val="solid"/>
                      <a:round/>
                      <a:headEnd type="none" w="med" len="med"/>
                      <a:tailEnd type="none" w="med" len="med"/>
                    </a:lnL>
                    <a:lnR cmpd="sng" algn="ctr" cap="flat" w="38100">
                      <a:solidFill>
                        <a:srgbClr val="365679"/>
                      </a:solidFill>
                      <a:prstDash val="solid"/>
                      <a:round/>
                      <a:headEnd type="none" w="med" len="med"/>
                      <a:tailEnd type="none" w="med" len="med"/>
                    </a:lnR>
                    <a:lnT cmpd="sng" algn="ctr" cap="flat" w="38100">
                      <a:solidFill>
                        <a:srgbClr val="2B485F"/>
                      </a:solidFill>
                      <a:prstDash val="solid"/>
                      <a:round/>
                      <a:headEnd type="none" w="med" len="med"/>
                      <a:tailEnd type="none" w="med" len="med"/>
                    </a:lnT>
                    <a:lnB cmpd="sng" algn="ctr" cap="flat" w="38100">
                      <a:solidFill>
                        <a:srgbClr val="2B485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699">
                          <a:solidFill>
                            <a:srgbClr val="FFFFFF"/>
                          </a:solidFill>
                          <a:latin typeface="Oswald"/>
                          <a:ea typeface="Oswald"/>
                          <a:cs typeface="Oswald"/>
                          <a:sym typeface="Oswald"/>
                        </a:rPr>
                        <a:t>Thiết bị đầu cuối người dùng (PC, điện thoại) gửi yêu cầu và nhận kết quả từ hệ thống.</a:t>
                      </a:r>
                      <a:endParaRPr lang="en-US" sz="1100"/>
                    </a:p>
                  </a:txBody>
                  <a:tcPr marL="190500" marR="190500" marT="190500" marB="190500" anchor="ctr">
                    <a:lnL cmpd="sng" algn="ctr" cap="flat" w="38100">
                      <a:solidFill>
                        <a:srgbClr val="2B485F"/>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365679"/>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FFFFFF"/>
                          </a:solidFill>
                          <a:latin typeface="Oswald"/>
                          <a:ea typeface="Oswald"/>
                          <a:cs typeface="Oswald"/>
                          <a:sym typeface="Oswald"/>
                        </a:rPr>
                        <a:t>Cầu nối giữa Client và Application Server, tiếp nhận yêu cầu HTTP và phản hồi.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FFFFFF"/>
                          </a:solidFill>
                          <a:latin typeface="Oswald"/>
                          <a:ea typeface="Oswald"/>
                          <a:cs typeface="Oswald"/>
                          <a:sym typeface="Oswald"/>
                        </a:rPr>
                        <a:t>Xử lý nghiệp vụ chính và điều phối yêu cầu đến Database Server.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FFFFFF"/>
                          </a:solidFill>
                          <a:latin typeface="Oswald"/>
                          <a:ea typeface="Oswald"/>
                          <a:cs typeface="Oswald"/>
                          <a:sym typeface="Oswald"/>
                        </a:rPr>
                        <a:t>Lưu trữ dữ liệu hệ thống, đảm bảo truy xuất và cung cấp dữ liệu chính xác.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279939" y="477203"/>
            <a:ext cx="8229384" cy="1397639"/>
            <a:chOff x="0" y="0"/>
            <a:chExt cx="10972512" cy="1863519"/>
          </a:xfrm>
        </p:grpSpPr>
        <p:sp>
          <p:nvSpPr>
            <p:cNvPr name="Freeform 8" id="8"/>
            <p:cNvSpPr/>
            <p:nvPr/>
          </p:nvSpPr>
          <p:spPr>
            <a:xfrm flipH="false" flipV="false" rot="0">
              <a:off x="0" y="0"/>
              <a:ext cx="10972512" cy="1863519"/>
            </a:xfrm>
            <a:custGeom>
              <a:avLst/>
              <a:gdLst/>
              <a:ahLst/>
              <a:cxnLst/>
              <a:rect r="r" b="b" t="t" l="l"/>
              <a:pathLst>
                <a:path h="1863519" w="10972512">
                  <a:moveTo>
                    <a:pt x="0" y="0"/>
                  </a:moveTo>
                  <a:lnTo>
                    <a:pt x="10972512" y="0"/>
                  </a:lnTo>
                  <a:lnTo>
                    <a:pt x="10972512" y="1863519"/>
                  </a:lnTo>
                  <a:lnTo>
                    <a:pt x="0" y="1863519"/>
                  </a:lnTo>
                  <a:close/>
                </a:path>
              </a:pathLst>
            </a:custGeom>
            <a:solidFill>
              <a:srgbClr val="000000">
                <a:alpha val="0"/>
              </a:srgbClr>
            </a:solidFill>
          </p:spPr>
        </p:sp>
        <p:sp>
          <p:nvSpPr>
            <p:cNvPr name="TextBox 9" id="9"/>
            <p:cNvSpPr txBox="true"/>
            <p:nvPr/>
          </p:nvSpPr>
          <p:spPr>
            <a:xfrm>
              <a:off x="0" y="-57150"/>
              <a:ext cx="10972512" cy="192066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3.  Phân tích</a:t>
              </a:r>
            </a:p>
          </p:txBody>
        </p:sp>
      </p:grpSp>
      <p:grpSp>
        <p:nvGrpSpPr>
          <p:cNvPr name="Group 10" id="10"/>
          <p:cNvGrpSpPr/>
          <p:nvPr/>
        </p:nvGrpSpPr>
        <p:grpSpPr>
          <a:xfrm rot="0">
            <a:off x="1028700" y="1912942"/>
            <a:ext cx="8841373" cy="817474"/>
            <a:chOff x="0" y="0"/>
            <a:chExt cx="11788497" cy="1089965"/>
          </a:xfrm>
        </p:grpSpPr>
        <p:sp>
          <p:nvSpPr>
            <p:cNvPr name="Freeform 11" id="11"/>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2" id="12"/>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3.1 Phân tích kiến trúc hệ thống</a:t>
              </a:r>
            </a:p>
          </p:txBody>
        </p:sp>
      </p:grpSp>
      <p:grpSp>
        <p:nvGrpSpPr>
          <p:cNvPr name="Group 13" id="13"/>
          <p:cNvGrpSpPr/>
          <p:nvPr/>
        </p:nvGrpSpPr>
        <p:grpSpPr>
          <a:xfrm rot="0">
            <a:off x="4723313" y="4665813"/>
            <a:ext cx="8841373" cy="650832"/>
            <a:chOff x="0" y="0"/>
            <a:chExt cx="11788497" cy="867776"/>
          </a:xfrm>
        </p:grpSpPr>
        <p:sp>
          <p:nvSpPr>
            <p:cNvPr name="Freeform 14" id="14"/>
            <p:cNvSpPr/>
            <p:nvPr/>
          </p:nvSpPr>
          <p:spPr>
            <a:xfrm flipH="false" flipV="false" rot="0">
              <a:off x="0" y="0"/>
              <a:ext cx="11788497" cy="867776"/>
            </a:xfrm>
            <a:custGeom>
              <a:avLst/>
              <a:gdLst/>
              <a:ahLst/>
              <a:cxnLst/>
              <a:rect r="r" b="b" t="t" l="l"/>
              <a:pathLst>
                <a:path h="867776" w="11788497">
                  <a:moveTo>
                    <a:pt x="0" y="0"/>
                  </a:moveTo>
                  <a:lnTo>
                    <a:pt x="11788497" y="0"/>
                  </a:lnTo>
                  <a:lnTo>
                    <a:pt x="11788497" y="867776"/>
                  </a:lnTo>
                  <a:lnTo>
                    <a:pt x="0" y="867776"/>
                  </a:lnTo>
                  <a:close/>
                </a:path>
              </a:pathLst>
            </a:custGeom>
            <a:solidFill>
              <a:srgbClr val="000000">
                <a:alpha val="0"/>
              </a:srgbClr>
            </a:solidFill>
          </p:spPr>
        </p:sp>
        <p:sp>
          <p:nvSpPr>
            <p:cNvPr name="TextBox 15" id="15"/>
            <p:cNvSpPr txBox="true"/>
            <p:nvPr/>
          </p:nvSpPr>
          <p:spPr>
            <a:xfrm>
              <a:off x="0" y="38100"/>
              <a:ext cx="11788497" cy="829676"/>
            </a:xfrm>
            <a:prstGeom prst="rect">
              <a:avLst/>
            </a:prstGeom>
          </p:spPr>
          <p:txBody>
            <a:bodyPr anchor="t" rtlCol="false" tIns="0" lIns="0" bIns="0" rIns="0"/>
            <a:lstStyle/>
            <a:p>
              <a:pPr algn="ctr">
                <a:lnSpc>
                  <a:spcPts val="3573"/>
                </a:lnSpc>
              </a:pPr>
              <a:r>
                <a:rPr lang="en-US" sz="3340" i="true" spc="93">
                  <a:solidFill>
                    <a:srgbClr val="FFFFFF"/>
                  </a:solidFill>
                  <a:latin typeface="Barlow Condensed Italics"/>
                  <a:ea typeface="Barlow Condensed Italics"/>
                  <a:cs typeface="Barlow Condensed Italics"/>
                  <a:sym typeface="Barlow Condensed Italics"/>
                </a:rPr>
                <a:t>Kiến trúc mức cao của hệ thống</a:t>
              </a: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4259131" cy="85725"/>
            <a:chOff x="0" y="0"/>
            <a:chExt cx="5678841" cy="114300"/>
          </a:xfrm>
        </p:grpSpPr>
        <p:sp>
          <p:nvSpPr>
            <p:cNvPr name="Freeform 3" id="3"/>
            <p:cNvSpPr/>
            <p:nvPr/>
          </p:nvSpPr>
          <p:spPr>
            <a:xfrm flipH="false" flipV="false" rot="0">
              <a:off x="57150" y="0"/>
              <a:ext cx="5564505" cy="114300"/>
            </a:xfrm>
            <a:custGeom>
              <a:avLst/>
              <a:gdLst/>
              <a:ahLst/>
              <a:cxnLst/>
              <a:rect r="r" b="b" t="t" l="l"/>
              <a:pathLst>
                <a:path h="114300" w="5564505">
                  <a:moveTo>
                    <a:pt x="0" y="0"/>
                  </a:moveTo>
                  <a:lnTo>
                    <a:pt x="5564505" y="0"/>
                  </a:lnTo>
                  <a:lnTo>
                    <a:pt x="5564505" y="114300"/>
                  </a:lnTo>
                  <a:lnTo>
                    <a:pt x="0" y="114300"/>
                  </a:lnTo>
                  <a:close/>
                </a:path>
              </a:pathLst>
            </a:custGeom>
            <a:solidFill>
              <a:srgbClr val="FFFFFF"/>
            </a:solidFill>
          </p:spPr>
        </p:sp>
      </p:grpSp>
      <p:grpSp>
        <p:nvGrpSpPr>
          <p:cNvPr name="Group 4" id="4"/>
          <p:cNvGrpSpPr/>
          <p:nvPr/>
        </p:nvGrpSpPr>
        <p:grpSpPr>
          <a:xfrm rot="0">
            <a:off x="279939" y="477203"/>
            <a:ext cx="8229384" cy="1298677"/>
            <a:chOff x="0" y="0"/>
            <a:chExt cx="10972512" cy="1731569"/>
          </a:xfrm>
        </p:grpSpPr>
        <p:sp>
          <p:nvSpPr>
            <p:cNvPr name="Freeform 5" id="5"/>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6" id="6"/>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3.  Phân tích</a:t>
              </a:r>
            </a:p>
          </p:txBody>
        </p:sp>
      </p:grpSp>
      <p:grpSp>
        <p:nvGrpSpPr>
          <p:cNvPr name="Group 7" id="7"/>
          <p:cNvGrpSpPr/>
          <p:nvPr/>
        </p:nvGrpSpPr>
        <p:grpSpPr>
          <a:xfrm rot="0">
            <a:off x="1028700" y="19129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3.1 Phân tích kiến trúc hệ thống</a:t>
              </a:r>
            </a:p>
          </p:txBody>
        </p:sp>
      </p:grpSp>
      <p:grpSp>
        <p:nvGrpSpPr>
          <p:cNvPr name="Group 10" id="10"/>
          <p:cNvGrpSpPr/>
          <p:nvPr/>
        </p:nvGrpSpPr>
        <p:grpSpPr>
          <a:xfrm rot="0">
            <a:off x="-550558" y="2573995"/>
            <a:ext cx="18573082" cy="747923"/>
            <a:chOff x="0" y="0"/>
            <a:chExt cx="24764109" cy="997231"/>
          </a:xfrm>
        </p:grpSpPr>
        <p:sp>
          <p:nvSpPr>
            <p:cNvPr name="Freeform 11" id="11"/>
            <p:cNvSpPr/>
            <p:nvPr/>
          </p:nvSpPr>
          <p:spPr>
            <a:xfrm flipH="false" flipV="false" rot="0">
              <a:off x="0" y="0"/>
              <a:ext cx="24764109" cy="997231"/>
            </a:xfrm>
            <a:custGeom>
              <a:avLst/>
              <a:gdLst/>
              <a:ahLst/>
              <a:cxnLst/>
              <a:rect r="r" b="b" t="t" l="l"/>
              <a:pathLst>
                <a:path h="997231" w="24764109">
                  <a:moveTo>
                    <a:pt x="0" y="0"/>
                  </a:moveTo>
                  <a:lnTo>
                    <a:pt x="24764109" y="0"/>
                  </a:lnTo>
                  <a:lnTo>
                    <a:pt x="24764109" y="997231"/>
                  </a:lnTo>
                  <a:lnTo>
                    <a:pt x="0" y="997231"/>
                  </a:lnTo>
                  <a:close/>
                </a:path>
              </a:pathLst>
            </a:custGeom>
            <a:solidFill>
              <a:srgbClr val="000000">
                <a:alpha val="0"/>
              </a:srgbClr>
            </a:solidFill>
          </p:spPr>
        </p:sp>
        <p:sp>
          <p:nvSpPr>
            <p:cNvPr name="TextBox 12" id="12"/>
            <p:cNvSpPr txBox="true"/>
            <p:nvPr/>
          </p:nvSpPr>
          <p:spPr>
            <a:xfrm>
              <a:off x="0" y="38100"/>
              <a:ext cx="24764109" cy="959131"/>
            </a:xfrm>
            <a:prstGeom prst="rect">
              <a:avLst/>
            </a:prstGeom>
          </p:spPr>
          <p:txBody>
            <a:bodyPr anchor="t" rtlCol="false" tIns="0" lIns="0" bIns="0" rIns="0"/>
            <a:lstStyle/>
            <a:p>
              <a:pPr algn="ctr">
                <a:lnSpc>
                  <a:spcPts val="4109"/>
                </a:lnSpc>
              </a:pPr>
              <a:r>
                <a:rPr lang="en-US" b="true" sz="3840" spc="107">
                  <a:solidFill>
                    <a:srgbClr val="FFFFFF"/>
                  </a:solidFill>
                  <a:latin typeface="Barlow Condensed Bold"/>
                  <a:ea typeface="Barlow Condensed Bold"/>
                  <a:cs typeface="Barlow Condensed Bold"/>
                  <a:sym typeface="Barlow Condensed Bold"/>
                </a:rPr>
                <a:t> Các đối tượng trừu tượng chính của hệ thống</a:t>
              </a:r>
            </a:p>
          </p:txBody>
        </p:sp>
      </p:grpSp>
      <p:grpSp>
        <p:nvGrpSpPr>
          <p:cNvPr name="Group 13" id="13"/>
          <p:cNvGrpSpPr/>
          <p:nvPr/>
        </p:nvGrpSpPr>
        <p:grpSpPr>
          <a:xfrm rot="0">
            <a:off x="1766088" y="5917659"/>
            <a:ext cx="4001964" cy="704774"/>
            <a:chOff x="0" y="0"/>
            <a:chExt cx="5335952" cy="939698"/>
          </a:xfrm>
        </p:grpSpPr>
        <p:sp>
          <p:nvSpPr>
            <p:cNvPr name="Freeform 14" id="14"/>
            <p:cNvSpPr/>
            <p:nvPr/>
          </p:nvSpPr>
          <p:spPr>
            <a:xfrm flipH="false" flipV="false" rot="0">
              <a:off x="0" y="0"/>
              <a:ext cx="5335952" cy="939698"/>
            </a:xfrm>
            <a:custGeom>
              <a:avLst/>
              <a:gdLst/>
              <a:ahLst/>
              <a:cxnLst/>
              <a:rect r="r" b="b" t="t" l="l"/>
              <a:pathLst>
                <a:path h="939698" w="5335952">
                  <a:moveTo>
                    <a:pt x="0" y="0"/>
                  </a:moveTo>
                  <a:lnTo>
                    <a:pt x="5335952" y="0"/>
                  </a:lnTo>
                  <a:lnTo>
                    <a:pt x="5335952" y="939698"/>
                  </a:lnTo>
                  <a:lnTo>
                    <a:pt x="0" y="939698"/>
                  </a:lnTo>
                  <a:close/>
                </a:path>
              </a:pathLst>
            </a:custGeom>
            <a:solidFill>
              <a:srgbClr val="000000">
                <a:alpha val="0"/>
              </a:srgbClr>
            </a:solidFill>
          </p:spPr>
        </p:sp>
        <p:sp>
          <p:nvSpPr>
            <p:cNvPr name="TextBox 15" id="15"/>
            <p:cNvSpPr txBox="true"/>
            <p:nvPr/>
          </p:nvSpPr>
          <p:spPr>
            <a:xfrm>
              <a:off x="0" y="47625"/>
              <a:ext cx="5335952"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Sinh viên</a:t>
              </a:r>
            </a:p>
          </p:txBody>
        </p:sp>
      </p:grpSp>
      <p:grpSp>
        <p:nvGrpSpPr>
          <p:cNvPr name="Group 16" id="16"/>
          <p:cNvGrpSpPr/>
          <p:nvPr/>
        </p:nvGrpSpPr>
        <p:grpSpPr>
          <a:xfrm rot="0">
            <a:off x="6960694" y="5917659"/>
            <a:ext cx="4001964" cy="704774"/>
            <a:chOff x="0" y="0"/>
            <a:chExt cx="5335952" cy="939698"/>
          </a:xfrm>
        </p:grpSpPr>
        <p:sp>
          <p:nvSpPr>
            <p:cNvPr name="Freeform 17" id="17"/>
            <p:cNvSpPr/>
            <p:nvPr/>
          </p:nvSpPr>
          <p:spPr>
            <a:xfrm flipH="false" flipV="false" rot="0">
              <a:off x="0" y="0"/>
              <a:ext cx="5335952" cy="939698"/>
            </a:xfrm>
            <a:custGeom>
              <a:avLst/>
              <a:gdLst/>
              <a:ahLst/>
              <a:cxnLst/>
              <a:rect r="r" b="b" t="t" l="l"/>
              <a:pathLst>
                <a:path h="939698" w="5335952">
                  <a:moveTo>
                    <a:pt x="0" y="0"/>
                  </a:moveTo>
                  <a:lnTo>
                    <a:pt x="5335952" y="0"/>
                  </a:lnTo>
                  <a:lnTo>
                    <a:pt x="5335952" y="939698"/>
                  </a:lnTo>
                  <a:lnTo>
                    <a:pt x="0" y="939698"/>
                  </a:lnTo>
                  <a:close/>
                </a:path>
              </a:pathLst>
            </a:custGeom>
            <a:solidFill>
              <a:srgbClr val="000000">
                <a:alpha val="0"/>
              </a:srgbClr>
            </a:solidFill>
          </p:spPr>
        </p:sp>
        <p:sp>
          <p:nvSpPr>
            <p:cNvPr name="TextBox 18" id="18"/>
            <p:cNvSpPr txBox="true"/>
            <p:nvPr/>
          </p:nvSpPr>
          <p:spPr>
            <a:xfrm>
              <a:off x="0" y="47625"/>
              <a:ext cx="5335952"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Môn học</a:t>
              </a:r>
            </a:p>
          </p:txBody>
        </p:sp>
      </p:grpSp>
      <p:grpSp>
        <p:nvGrpSpPr>
          <p:cNvPr name="Group 19" id="19"/>
          <p:cNvGrpSpPr/>
          <p:nvPr/>
        </p:nvGrpSpPr>
        <p:grpSpPr>
          <a:xfrm rot="0">
            <a:off x="12153283" y="5917659"/>
            <a:ext cx="4001964" cy="704774"/>
            <a:chOff x="0" y="0"/>
            <a:chExt cx="5335952" cy="939698"/>
          </a:xfrm>
        </p:grpSpPr>
        <p:sp>
          <p:nvSpPr>
            <p:cNvPr name="Freeform 20" id="20"/>
            <p:cNvSpPr/>
            <p:nvPr/>
          </p:nvSpPr>
          <p:spPr>
            <a:xfrm flipH="false" flipV="false" rot="0">
              <a:off x="0" y="0"/>
              <a:ext cx="5335952" cy="939698"/>
            </a:xfrm>
            <a:custGeom>
              <a:avLst/>
              <a:gdLst/>
              <a:ahLst/>
              <a:cxnLst/>
              <a:rect r="r" b="b" t="t" l="l"/>
              <a:pathLst>
                <a:path h="939698" w="5335952">
                  <a:moveTo>
                    <a:pt x="0" y="0"/>
                  </a:moveTo>
                  <a:lnTo>
                    <a:pt x="5335952" y="0"/>
                  </a:lnTo>
                  <a:lnTo>
                    <a:pt x="5335952" y="939698"/>
                  </a:lnTo>
                  <a:lnTo>
                    <a:pt x="0" y="939698"/>
                  </a:lnTo>
                  <a:close/>
                </a:path>
              </a:pathLst>
            </a:custGeom>
            <a:solidFill>
              <a:srgbClr val="000000">
                <a:alpha val="0"/>
              </a:srgbClr>
            </a:solidFill>
          </p:spPr>
        </p:sp>
        <p:sp>
          <p:nvSpPr>
            <p:cNvPr name="TextBox 21" id="21"/>
            <p:cNvSpPr txBox="true"/>
            <p:nvPr/>
          </p:nvSpPr>
          <p:spPr>
            <a:xfrm>
              <a:off x="0" y="47625"/>
              <a:ext cx="5335952"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Điểm số</a:t>
              </a:r>
            </a:p>
          </p:txBody>
        </p:sp>
      </p:grpSp>
      <p:grpSp>
        <p:nvGrpSpPr>
          <p:cNvPr name="Group 22" id="22"/>
          <p:cNvGrpSpPr/>
          <p:nvPr/>
        </p:nvGrpSpPr>
        <p:grpSpPr>
          <a:xfrm rot="0">
            <a:off x="1830158" y="9431948"/>
            <a:ext cx="4001964" cy="704774"/>
            <a:chOff x="0" y="0"/>
            <a:chExt cx="5335952" cy="939698"/>
          </a:xfrm>
        </p:grpSpPr>
        <p:sp>
          <p:nvSpPr>
            <p:cNvPr name="Freeform 23" id="23"/>
            <p:cNvSpPr/>
            <p:nvPr/>
          </p:nvSpPr>
          <p:spPr>
            <a:xfrm flipH="false" flipV="false" rot="0">
              <a:off x="0" y="0"/>
              <a:ext cx="5335952" cy="939698"/>
            </a:xfrm>
            <a:custGeom>
              <a:avLst/>
              <a:gdLst/>
              <a:ahLst/>
              <a:cxnLst/>
              <a:rect r="r" b="b" t="t" l="l"/>
              <a:pathLst>
                <a:path h="939698" w="5335952">
                  <a:moveTo>
                    <a:pt x="0" y="0"/>
                  </a:moveTo>
                  <a:lnTo>
                    <a:pt x="5335952" y="0"/>
                  </a:lnTo>
                  <a:lnTo>
                    <a:pt x="5335952" y="939698"/>
                  </a:lnTo>
                  <a:lnTo>
                    <a:pt x="0" y="939698"/>
                  </a:lnTo>
                  <a:close/>
                </a:path>
              </a:pathLst>
            </a:custGeom>
            <a:solidFill>
              <a:srgbClr val="000000">
                <a:alpha val="0"/>
              </a:srgbClr>
            </a:solidFill>
          </p:spPr>
        </p:sp>
        <p:sp>
          <p:nvSpPr>
            <p:cNvPr name="TextBox 24" id="24"/>
            <p:cNvSpPr txBox="true"/>
            <p:nvPr/>
          </p:nvSpPr>
          <p:spPr>
            <a:xfrm>
              <a:off x="0" y="47625"/>
              <a:ext cx="5335952"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Khoa</a:t>
              </a:r>
            </a:p>
          </p:txBody>
        </p:sp>
      </p:grpSp>
      <p:grpSp>
        <p:nvGrpSpPr>
          <p:cNvPr name="Group 25" id="25"/>
          <p:cNvGrpSpPr/>
          <p:nvPr/>
        </p:nvGrpSpPr>
        <p:grpSpPr>
          <a:xfrm rot="0">
            <a:off x="5832122" y="9431948"/>
            <a:ext cx="6329111" cy="704774"/>
            <a:chOff x="0" y="0"/>
            <a:chExt cx="8438815" cy="939698"/>
          </a:xfrm>
        </p:grpSpPr>
        <p:sp>
          <p:nvSpPr>
            <p:cNvPr name="Freeform 26" id="26"/>
            <p:cNvSpPr/>
            <p:nvPr/>
          </p:nvSpPr>
          <p:spPr>
            <a:xfrm flipH="false" flipV="false" rot="0">
              <a:off x="0" y="0"/>
              <a:ext cx="8438814" cy="939698"/>
            </a:xfrm>
            <a:custGeom>
              <a:avLst/>
              <a:gdLst/>
              <a:ahLst/>
              <a:cxnLst/>
              <a:rect r="r" b="b" t="t" l="l"/>
              <a:pathLst>
                <a:path h="939698" w="8438814">
                  <a:moveTo>
                    <a:pt x="0" y="0"/>
                  </a:moveTo>
                  <a:lnTo>
                    <a:pt x="8438814" y="0"/>
                  </a:lnTo>
                  <a:lnTo>
                    <a:pt x="8438814" y="939698"/>
                  </a:lnTo>
                  <a:lnTo>
                    <a:pt x="0" y="939698"/>
                  </a:lnTo>
                  <a:close/>
                </a:path>
              </a:pathLst>
            </a:custGeom>
            <a:solidFill>
              <a:srgbClr val="000000">
                <a:alpha val="0"/>
              </a:srgbClr>
            </a:solidFill>
          </p:spPr>
        </p:sp>
        <p:sp>
          <p:nvSpPr>
            <p:cNvPr name="TextBox 27" id="27"/>
            <p:cNvSpPr txBox="true"/>
            <p:nvPr/>
          </p:nvSpPr>
          <p:spPr>
            <a:xfrm>
              <a:off x="0" y="47625"/>
              <a:ext cx="8438815"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Phòng đào tạo</a:t>
              </a:r>
            </a:p>
          </p:txBody>
        </p:sp>
      </p:grpSp>
      <p:grpSp>
        <p:nvGrpSpPr>
          <p:cNvPr name="Group 28" id="28"/>
          <p:cNvGrpSpPr/>
          <p:nvPr/>
        </p:nvGrpSpPr>
        <p:grpSpPr>
          <a:xfrm rot="0">
            <a:off x="12153283" y="9431948"/>
            <a:ext cx="4001964" cy="704774"/>
            <a:chOff x="0" y="0"/>
            <a:chExt cx="5335952" cy="939698"/>
          </a:xfrm>
        </p:grpSpPr>
        <p:sp>
          <p:nvSpPr>
            <p:cNvPr name="Freeform 29" id="29"/>
            <p:cNvSpPr/>
            <p:nvPr/>
          </p:nvSpPr>
          <p:spPr>
            <a:xfrm flipH="false" flipV="false" rot="0">
              <a:off x="0" y="0"/>
              <a:ext cx="5335952" cy="939698"/>
            </a:xfrm>
            <a:custGeom>
              <a:avLst/>
              <a:gdLst/>
              <a:ahLst/>
              <a:cxnLst/>
              <a:rect r="r" b="b" t="t" l="l"/>
              <a:pathLst>
                <a:path h="939698" w="5335952">
                  <a:moveTo>
                    <a:pt x="0" y="0"/>
                  </a:moveTo>
                  <a:lnTo>
                    <a:pt x="5335952" y="0"/>
                  </a:lnTo>
                  <a:lnTo>
                    <a:pt x="5335952" y="939698"/>
                  </a:lnTo>
                  <a:lnTo>
                    <a:pt x="0" y="939698"/>
                  </a:lnTo>
                  <a:close/>
                </a:path>
              </a:pathLst>
            </a:custGeom>
            <a:solidFill>
              <a:srgbClr val="000000">
                <a:alpha val="0"/>
              </a:srgbClr>
            </a:solidFill>
          </p:spPr>
        </p:sp>
        <p:sp>
          <p:nvSpPr>
            <p:cNvPr name="TextBox 30" id="30"/>
            <p:cNvSpPr txBox="true"/>
            <p:nvPr/>
          </p:nvSpPr>
          <p:spPr>
            <a:xfrm>
              <a:off x="0" y="47625"/>
              <a:ext cx="5335952" cy="892073"/>
            </a:xfrm>
            <a:prstGeom prst="rect">
              <a:avLst/>
            </a:prstGeom>
          </p:spPr>
          <p:txBody>
            <a:bodyPr anchor="t" rtlCol="false" tIns="0" lIns="0" bIns="0" rIns="0"/>
            <a:lstStyle/>
            <a:p>
              <a:pPr algn="ctr">
                <a:lnSpc>
                  <a:spcPts val="3852"/>
                </a:lnSpc>
              </a:pPr>
              <a:r>
                <a:rPr lang="en-US" sz="3600" spc="100">
                  <a:solidFill>
                    <a:srgbClr val="FFFFFF"/>
                  </a:solidFill>
                  <a:latin typeface="Barlow Condensed"/>
                  <a:ea typeface="Barlow Condensed"/>
                  <a:cs typeface="Barlow Condensed"/>
                  <a:sym typeface="Barlow Condensed"/>
                </a:rPr>
                <a:t>Tài khoản người dùng</a:t>
              </a:r>
            </a:p>
          </p:txBody>
        </p:sp>
      </p:grpSp>
      <p:sp>
        <p:nvSpPr>
          <p:cNvPr name="Freeform 31" id="31"/>
          <p:cNvSpPr/>
          <p:nvPr/>
        </p:nvSpPr>
        <p:spPr>
          <a:xfrm flipH="false" flipV="false" rot="0">
            <a:off x="2792897" y="3838575"/>
            <a:ext cx="2076485" cy="2079084"/>
          </a:xfrm>
          <a:custGeom>
            <a:avLst/>
            <a:gdLst/>
            <a:ahLst/>
            <a:cxnLst/>
            <a:rect r="r" b="b" t="t" l="l"/>
            <a:pathLst>
              <a:path h="2079084" w="2076485">
                <a:moveTo>
                  <a:pt x="0" y="0"/>
                </a:moveTo>
                <a:lnTo>
                  <a:pt x="2076486" y="0"/>
                </a:lnTo>
                <a:lnTo>
                  <a:pt x="2076486" y="2079084"/>
                </a:lnTo>
                <a:lnTo>
                  <a:pt x="0" y="2079084"/>
                </a:lnTo>
                <a:lnTo>
                  <a:pt x="0" y="0"/>
                </a:lnTo>
                <a:close/>
              </a:path>
            </a:pathLst>
          </a:custGeom>
          <a:blipFill>
            <a:blip r:embed="rId2"/>
            <a:stretch>
              <a:fillRect l="0" t="0" r="0" b="0"/>
            </a:stretch>
          </a:blipFill>
        </p:spPr>
      </p:sp>
      <p:sp>
        <p:nvSpPr>
          <p:cNvPr name="Freeform 32" id="32"/>
          <p:cNvSpPr/>
          <p:nvPr/>
        </p:nvSpPr>
        <p:spPr>
          <a:xfrm flipH="false" flipV="false" rot="0">
            <a:off x="7800749" y="4410759"/>
            <a:ext cx="2069324" cy="1091568"/>
          </a:xfrm>
          <a:custGeom>
            <a:avLst/>
            <a:gdLst/>
            <a:ahLst/>
            <a:cxnLst/>
            <a:rect r="r" b="b" t="t" l="l"/>
            <a:pathLst>
              <a:path h="1091568" w="2069324">
                <a:moveTo>
                  <a:pt x="0" y="0"/>
                </a:moveTo>
                <a:lnTo>
                  <a:pt x="2069324" y="0"/>
                </a:lnTo>
                <a:lnTo>
                  <a:pt x="2069324" y="1091569"/>
                </a:lnTo>
                <a:lnTo>
                  <a:pt x="0" y="1091569"/>
                </a:lnTo>
                <a:lnTo>
                  <a:pt x="0" y="0"/>
                </a:lnTo>
                <a:close/>
              </a:path>
            </a:pathLst>
          </a:custGeom>
          <a:blipFill>
            <a:blip r:embed="rId3"/>
            <a:stretch>
              <a:fillRect l="0" t="0" r="0" b="0"/>
            </a:stretch>
          </a:blipFill>
        </p:spPr>
      </p:sp>
      <p:sp>
        <p:nvSpPr>
          <p:cNvPr name="Freeform 33" id="33"/>
          <p:cNvSpPr/>
          <p:nvPr/>
        </p:nvSpPr>
        <p:spPr>
          <a:xfrm flipH="false" flipV="false" rot="0">
            <a:off x="13064781" y="3688809"/>
            <a:ext cx="1833658" cy="2057400"/>
          </a:xfrm>
          <a:custGeom>
            <a:avLst/>
            <a:gdLst/>
            <a:ahLst/>
            <a:cxnLst/>
            <a:rect r="r" b="b" t="t" l="l"/>
            <a:pathLst>
              <a:path h="2057400" w="1833658">
                <a:moveTo>
                  <a:pt x="0" y="0"/>
                </a:moveTo>
                <a:lnTo>
                  <a:pt x="1833657" y="0"/>
                </a:lnTo>
                <a:lnTo>
                  <a:pt x="183365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2431839" y="7422533"/>
            <a:ext cx="2670461" cy="1631409"/>
          </a:xfrm>
          <a:custGeom>
            <a:avLst/>
            <a:gdLst/>
            <a:ahLst/>
            <a:cxnLst/>
            <a:rect r="r" b="b" t="t" l="l"/>
            <a:pathLst>
              <a:path h="1631409" w="2670461">
                <a:moveTo>
                  <a:pt x="0" y="0"/>
                </a:moveTo>
                <a:lnTo>
                  <a:pt x="2670462" y="0"/>
                </a:lnTo>
                <a:lnTo>
                  <a:pt x="2670462" y="1631409"/>
                </a:lnTo>
                <a:lnTo>
                  <a:pt x="0" y="1631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7026720" y="7333652"/>
            <a:ext cx="4234560" cy="1720290"/>
          </a:xfrm>
          <a:custGeom>
            <a:avLst/>
            <a:gdLst/>
            <a:ahLst/>
            <a:cxnLst/>
            <a:rect r="r" b="b" t="t" l="l"/>
            <a:pathLst>
              <a:path h="1720290" w="4234560">
                <a:moveTo>
                  <a:pt x="0" y="0"/>
                </a:moveTo>
                <a:lnTo>
                  <a:pt x="4234560" y="0"/>
                </a:lnTo>
                <a:lnTo>
                  <a:pt x="4234560" y="1720290"/>
                </a:lnTo>
                <a:lnTo>
                  <a:pt x="0" y="17202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13064781" y="7163780"/>
            <a:ext cx="2388445" cy="2060034"/>
          </a:xfrm>
          <a:custGeom>
            <a:avLst/>
            <a:gdLst/>
            <a:ahLst/>
            <a:cxnLst/>
            <a:rect r="r" b="b" t="t" l="l"/>
            <a:pathLst>
              <a:path h="2060034" w="2388445">
                <a:moveTo>
                  <a:pt x="0" y="0"/>
                </a:moveTo>
                <a:lnTo>
                  <a:pt x="2388445" y="0"/>
                </a:lnTo>
                <a:lnTo>
                  <a:pt x="2388445" y="2060034"/>
                </a:lnTo>
                <a:lnTo>
                  <a:pt x="0" y="20600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4259131" cy="85725"/>
            <a:chOff x="0" y="0"/>
            <a:chExt cx="5678841" cy="114300"/>
          </a:xfrm>
        </p:grpSpPr>
        <p:sp>
          <p:nvSpPr>
            <p:cNvPr name="Freeform 3" id="3"/>
            <p:cNvSpPr/>
            <p:nvPr/>
          </p:nvSpPr>
          <p:spPr>
            <a:xfrm flipH="false" flipV="false" rot="0">
              <a:off x="57150" y="0"/>
              <a:ext cx="5564505" cy="114300"/>
            </a:xfrm>
            <a:custGeom>
              <a:avLst/>
              <a:gdLst/>
              <a:ahLst/>
              <a:cxnLst/>
              <a:rect r="r" b="b" t="t" l="l"/>
              <a:pathLst>
                <a:path h="114300" w="5564505">
                  <a:moveTo>
                    <a:pt x="0" y="0"/>
                  </a:moveTo>
                  <a:lnTo>
                    <a:pt x="5564505" y="0"/>
                  </a:lnTo>
                  <a:lnTo>
                    <a:pt x="5564505" y="114300"/>
                  </a:lnTo>
                  <a:lnTo>
                    <a:pt x="0" y="114300"/>
                  </a:lnTo>
                  <a:close/>
                </a:path>
              </a:pathLst>
            </a:custGeom>
            <a:solidFill>
              <a:srgbClr val="FFFFFF"/>
            </a:solidFill>
          </p:spPr>
        </p:sp>
      </p:grpSp>
      <p:grpSp>
        <p:nvGrpSpPr>
          <p:cNvPr name="Group 4" id="4"/>
          <p:cNvGrpSpPr/>
          <p:nvPr/>
        </p:nvGrpSpPr>
        <p:grpSpPr>
          <a:xfrm rot="0">
            <a:off x="859722" y="3290301"/>
            <a:ext cx="16399578" cy="4304889"/>
            <a:chOff x="0" y="0"/>
            <a:chExt cx="21866104" cy="5739852"/>
          </a:xfrm>
        </p:grpSpPr>
        <p:sp>
          <p:nvSpPr>
            <p:cNvPr name="Freeform 5" id="5"/>
            <p:cNvSpPr/>
            <p:nvPr/>
          </p:nvSpPr>
          <p:spPr>
            <a:xfrm flipH="false" flipV="false" rot="0">
              <a:off x="0" y="0"/>
              <a:ext cx="21866098" cy="5739892"/>
            </a:xfrm>
            <a:custGeom>
              <a:avLst/>
              <a:gdLst/>
              <a:ahLst/>
              <a:cxnLst/>
              <a:rect r="r" b="b" t="t" l="l"/>
              <a:pathLst>
                <a:path h="5739892" w="21866098">
                  <a:moveTo>
                    <a:pt x="0" y="0"/>
                  </a:moveTo>
                  <a:lnTo>
                    <a:pt x="21866098" y="0"/>
                  </a:lnTo>
                  <a:lnTo>
                    <a:pt x="21866098" y="5739892"/>
                  </a:lnTo>
                  <a:lnTo>
                    <a:pt x="0" y="5739892"/>
                  </a:lnTo>
                  <a:lnTo>
                    <a:pt x="0" y="0"/>
                  </a:lnTo>
                  <a:close/>
                </a:path>
              </a:pathLst>
            </a:custGeom>
            <a:blipFill>
              <a:blip r:embed="rId2"/>
              <a:stretch>
                <a:fillRect l="0" t="-32" r="0" b="-32"/>
              </a:stretch>
            </a:blipFill>
          </p:spPr>
        </p:sp>
      </p:grpSp>
      <p:grpSp>
        <p:nvGrpSpPr>
          <p:cNvPr name="Group 6" id="6"/>
          <p:cNvGrpSpPr/>
          <p:nvPr/>
        </p:nvGrpSpPr>
        <p:grpSpPr>
          <a:xfrm rot="0">
            <a:off x="279939" y="477203"/>
            <a:ext cx="8229384" cy="1298677"/>
            <a:chOff x="0" y="0"/>
            <a:chExt cx="10972512" cy="1731569"/>
          </a:xfrm>
        </p:grpSpPr>
        <p:sp>
          <p:nvSpPr>
            <p:cNvPr name="Freeform 7" id="7"/>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8" id="8"/>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3.  Phân tích</a:t>
              </a:r>
            </a:p>
          </p:txBody>
        </p:sp>
      </p:grpSp>
      <p:grpSp>
        <p:nvGrpSpPr>
          <p:cNvPr name="Group 9" id="9"/>
          <p:cNvGrpSpPr/>
          <p:nvPr/>
        </p:nvGrpSpPr>
        <p:grpSpPr>
          <a:xfrm rot="0">
            <a:off x="1028700" y="1912942"/>
            <a:ext cx="8841373" cy="817474"/>
            <a:chOff x="0" y="0"/>
            <a:chExt cx="11788497" cy="1089965"/>
          </a:xfrm>
        </p:grpSpPr>
        <p:sp>
          <p:nvSpPr>
            <p:cNvPr name="Freeform 10" id="10"/>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1" id="11"/>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3.2 Thực thi trường hợp sử dụng</a:t>
              </a:r>
            </a:p>
          </p:txBody>
        </p:sp>
      </p:grpSp>
      <p:grpSp>
        <p:nvGrpSpPr>
          <p:cNvPr name="Group 12" id="12"/>
          <p:cNvGrpSpPr/>
          <p:nvPr/>
        </p:nvGrpSpPr>
        <p:grpSpPr>
          <a:xfrm rot="0">
            <a:off x="4394631" y="7861891"/>
            <a:ext cx="8841373" cy="732315"/>
            <a:chOff x="0" y="0"/>
            <a:chExt cx="11788497" cy="976420"/>
          </a:xfrm>
        </p:grpSpPr>
        <p:sp>
          <p:nvSpPr>
            <p:cNvPr name="Freeform 13" id="13"/>
            <p:cNvSpPr/>
            <p:nvPr/>
          </p:nvSpPr>
          <p:spPr>
            <a:xfrm flipH="false" flipV="false" rot="0">
              <a:off x="0" y="0"/>
              <a:ext cx="11788497" cy="976420"/>
            </a:xfrm>
            <a:custGeom>
              <a:avLst/>
              <a:gdLst/>
              <a:ahLst/>
              <a:cxnLst/>
              <a:rect r="r" b="b" t="t" l="l"/>
              <a:pathLst>
                <a:path h="976420" w="11788497">
                  <a:moveTo>
                    <a:pt x="0" y="0"/>
                  </a:moveTo>
                  <a:lnTo>
                    <a:pt x="11788497" y="0"/>
                  </a:lnTo>
                  <a:lnTo>
                    <a:pt x="11788497" y="976420"/>
                  </a:lnTo>
                  <a:lnTo>
                    <a:pt x="0" y="976420"/>
                  </a:lnTo>
                  <a:close/>
                </a:path>
              </a:pathLst>
            </a:custGeom>
            <a:solidFill>
              <a:srgbClr val="000000">
                <a:alpha val="0"/>
              </a:srgbClr>
            </a:solidFill>
          </p:spPr>
        </p:sp>
        <p:sp>
          <p:nvSpPr>
            <p:cNvPr name="TextBox 14" id="14"/>
            <p:cNvSpPr txBox="true"/>
            <p:nvPr/>
          </p:nvSpPr>
          <p:spPr>
            <a:xfrm>
              <a:off x="0" y="38100"/>
              <a:ext cx="11788497" cy="938320"/>
            </a:xfrm>
            <a:prstGeom prst="rect">
              <a:avLst/>
            </a:prstGeom>
          </p:spPr>
          <p:txBody>
            <a:bodyPr anchor="t" rtlCol="false" tIns="0" lIns="0" bIns="0" rIns="0"/>
            <a:lstStyle/>
            <a:p>
              <a:pPr algn="ctr">
                <a:lnSpc>
                  <a:spcPts val="4002"/>
                </a:lnSpc>
              </a:pPr>
              <a:r>
                <a:rPr lang="en-US" sz="3739" i="true" spc="103">
                  <a:solidFill>
                    <a:srgbClr val="FFFFFF"/>
                  </a:solidFill>
                  <a:latin typeface="Barlow Condensed Italics"/>
                  <a:ea typeface="Barlow Condensed Italics"/>
                  <a:cs typeface="Barlow Condensed Italics"/>
                  <a:sym typeface="Barlow Condensed Italics"/>
                </a:rPr>
                <a:t>Sơ đồ lớp phân tích chung</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4259131" cy="85725"/>
            <a:chOff x="0" y="0"/>
            <a:chExt cx="5678841" cy="114300"/>
          </a:xfrm>
        </p:grpSpPr>
        <p:sp>
          <p:nvSpPr>
            <p:cNvPr name="Freeform 3" id="3"/>
            <p:cNvSpPr/>
            <p:nvPr/>
          </p:nvSpPr>
          <p:spPr>
            <a:xfrm flipH="false" flipV="false" rot="0">
              <a:off x="57150" y="0"/>
              <a:ext cx="5564505" cy="114300"/>
            </a:xfrm>
            <a:custGeom>
              <a:avLst/>
              <a:gdLst/>
              <a:ahLst/>
              <a:cxnLst/>
              <a:rect r="r" b="b" t="t" l="l"/>
              <a:pathLst>
                <a:path h="114300" w="5564505">
                  <a:moveTo>
                    <a:pt x="0" y="0"/>
                  </a:moveTo>
                  <a:lnTo>
                    <a:pt x="5564505" y="0"/>
                  </a:lnTo>
                  <a:lnTo>
                    <a:pt x="5564505" y="114300"/>
                  </a:lnTo>
                  <a:lnTo>
                    <a:pt x="0" y="114300"/>
                  </a:lnTo>
                  <a:close/>
                </a:path>
              </a:pathLst>
            </a:custGeom>
            <a:solidFill>
              <a:srgbClr val="FFFFFF"/>
            </a:solidFill>
          </p:spPr>
        </p:sp>
      </p:grpSp>
      <p:grpSp>
        <p:nvGrpSpPr>
          <p:cNvPr name="Group 4" id="4"/>
          <p:cNvGrpSpPr/>
          <p:nvPr/>
        </p:nvGrpSpPr>
        <p:grpSpPr>
          <a:xfrm rot="0">
            <a:off x="279939" y="477203"/>
            <a:ext cx="8229384" cy="1298677"/>
            <a:chOff x="0" y="0"/>
            <a:chExt cx="10972512" cy="1731569"/>
          </a:xfrm>
        </p:grpSpPr>
        <p:sp>
          <p:nvSpPr>
            <p:cNvPr name="Freeform 5" id="5"/>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6" id="6"/>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3.  Phân tích</a:t>
              </a:r>
            </a:p>
          </p:txBody>
        </p:sp>
      </p:grpSp>
      <p:grpSp>
        <p:nvGrpSpPr>
          <p:cNvPr name="Group 7" id="7"/>
          <p:cNvGrpSpPr/>
          <p:nvPr/>
        </p:nvGrpSpPr>
        <p:grpSpPr>
          <a:xfrm rot="0">
            <a:off x="1028700" y="19129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3.2 Thực thi trường hợp sử dụng</a:t>
              </a:r>
            </a:p>
          </p:txBody>
        </p:sp>
      </p:grpSp>
      <p:grpSp>
        <p:nvGrpSpPr>
          <p:cNvPr name="Group 10" id="10"/>
          <p:cNvGrpSpPr/>
          <p:nvPr/>
        </p:nvGrpSpPr>
        <p:grpSpPr>
          <a:xfrm rot="0">
            <a:off x="4394631" y="9554685"/>
            <a:ext cx="8841373" cy="732315"/>
            <a:chOff x="0" y="0"/>
            <a:chExt cx="11788497" cy="976420"/>
          </a:xfrm>
        </p:grpSpPr>
        <p:sp>
          <p:nvSpPr>
            <p:cNvPr name="Freeform 11" id="11"/>
            <p:cNvSpPr/>
            <p:nvPr/>
          </p:nvSpPr>
          <p:spPr>
            <a:xfrm flipH="false" flipV="false" rot="0">
              <a:off x="0" y="0"/>
              <a:ext cx="11788497" cy="976420"/>
            </a:xfrm>
            <a:custGeom>
              <a:avLst/>
              <a:gdLst/>
              <a:ahLst/>
              <a:cxnLst/>
              <a:rect r="r" b="b" t="t" l="l"/>
              <a:pathLst>
                <a:path h="976420" w="11788497">
                  <a:moveTo>
                    <a:pt x="0" y="0"/>
                  </a:moveTo>
                  <a:lnTo>
                    <a:pt x="11788497" y="0"/>
                  </a:lnTo>
                  <a:lnTo>
                    <a:pt x="11788497" y="976420"/>
                  </a:lnTo>
                  <a:lnTo>
                    <a:pt x="0" y="976420"/>
                  </a:lnTo>
                  <a:close/>
                </a:path>
              </a:pathLst>
            </a:custGeom>
            <a:solidFill>
              <a:srgbClr val="000000">
                <a:alpha val="0"/>
              </a:srgbClr>
            </a:solidFill>
          </p:spPr>
        </p:sp>
        <p:sp>
          <p:nvSpPr>
            <p:cNvPr name="TextBox 12" id="12"/>
            <p:cNvSpPr txBox="true"/>
            <p:nvPr/>
          </p:nvSpPr>
          <p:spPr>
            <a:xfrm>
              <a:off x="0" y="38100"/>
              <a:ext cx="11788497" cy="938320"/>
            </a:xfrm>
            <a:prstGeom prst="rect">
              <a:avLst/>
            </a:prstGeom>
          </p:spPr>
          <p:txBody>
            <a:bodyPr anchor="t" rtlCol="false" tIns="0" lIns="0" bIns="0" rIns="0"/>
            <a:lstStyle/>
            <a:p>
              <a:pPr algn="ctr">
                <a:lnSpc>
                  <a:spcPts val="4002"/>
                </a:lnSpc>
              </a:pPr>
              <a:r>
                <a:rPr lang="en-US" sz="3739" i="true" spc="103">
                  <a:solidFill>
                    <a:srgbClr val="FFFFFF"/>
                  </a:solidFill>
                  <a:latin typeface="Barlow Condensed Italics"/>
                  <a:ea typeface="Barlow Condensed Italics"/>
                  <a:cs typeface="Barlow Condensed Italics"/>
                  <a:sym typeface="Barlow Condensed Italics"/>
                </a:rPr>
                <a:t>Sơ đồ tuần tự chung</a:t>
              </a:r>
            </a:p>
          </p:txBody>
        </p:sp>
      </p:grpSp>
      <p:sp>
        <p:nvSpPr>
          <p:cNvPr name="Freeform 13" id="13"/>
          <p:cNvSpPr/>
          <p:nvPr/>
        </p:nvSpPr>
        <p:spPr>
          <a:xfrm flipH="false" flipV="false" rot="0">
            <a:off x="3115403" y="2730416"/>
            <a:ext cx="11501579" cy="6922826"/>
          </a:xfrm>
          <a:custGeom>
            <a:avLst/>
            <a:gdLst/>
            <a:ahLst/>
            <a:cxnLst/>
            <a:rect r="r" b="b" t="t" l="l"/>
            <a:pathLst>
              <a:path h="6922826" w="11501579">
                <a:moveTo>
                  <a:pt x="0" y="0"/>
                </a:moveTo>
                <a:lnTo>
                  <a:pt x="11501579" y="0"/>
                </a:lnTo>
                <a:lnTo>
                  <a:pt x="11501579" y="6922825"/>
                </a:lnTo>
                <a:lnTo>
                  <a:pt x="0" y="6922825"/>
                </a:lnTo>
                <a:lnTo>
                  <a:pt x="0" y="0"/>
                </a:lnTo>
                <a:close/>
              </a:path>
            </a:pathLst>
          </a:custGeom>
          <a:blipFill>
            <a:blip r:embed="rId2"/>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935309" cy="85725"/>
            <a:chOff x="0" y="0"/>
            <a:chExt cx="5247079" cy="114300"/>
          </a:xfrm>
        </p:grpSpPr>
        <p:sp>
          <p:nvSpPr>
            <p:cNvPr name="Freeform 3" id="3"/>
            <p:cNvSpPr/>
            <p:nvPr/>
          </p:nvSpPr>
          <p:spPr>
            <a:xfrm flipH="false" flipV="false" rot="0">
              <a:off x="57150" y="0"/>
              <a:ext cx="5132832" cy="114300"/>
            </a:xfrm>
            <a:custGeom>
              <a:avLst/>
              <a:gdLst/>
              <a:ahLst/>
              <a:cxnLst/>
              <a:rect r="r" b="b" t="t" l="l"/>
              <a:pathLst>
                <a:path h="114300" w="5132832">
                  <a:moveTo>
                    <a:pt x="0" y="0"/>
                  </a:moveTo>
                  <a:lnTo>
                    <a:pt x="5132832" y="0"/>
                  </a:lnTo>
                  <a:lnTo>
                    <a:pt x="5132832" y="114300"/>
                  </a:lnTo>
                  <a:lnTo>
                    <a:pt x="0" y="114300"/>
                  </a:lnTo>
                  <a:close/>
                </a:path>
              </a:pathLst>
            </a:custGeom>
            <a:solidFill>
              <a:srgbClr val="FFFFFF"/>
            </a:solidFill>
          </p:spPr>
        </p:sp>
      </p:grpSp>
      <p:grpSp>
        <p:nvGrpSpPr>
          <p:cNvPr name="Group 4" id="4"/>
          <p:cNvGrpSpPr/>
          <p:nvPr/>
        </p:nvGrpSpPr>
        <p:grpSpPr>
          <a:xfrm rot="0">
            <a:off x="279939" y="477203"/>
            <a:ext cx="8229384" cy="1298677"/>
            <a:chOff x="0" y="0"/>
            <a:chExt cx="10972512" cy="1731569"/>
          </a:xfrm>
        </p:grpSpPr>
        <p:sp>
          <p:nvSpPr>
            <p:cNvPr name="Freeform 5" id="5"/>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6" id="6"/>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4. Thiết kế</a:t>
              </a:r>
            </a:p>
          </p:txBody>
        </p:sp>
      </p:grpSp>
      <p:grpSp>
        <p:nvGrpSpPr>
          <p:cNvPr name="Group 7" id="7"/>
          <p:cNvGrpSpPr/>
          <p:nvPr/>
        </p:nvGrpSpPr>
        <p:grpSpPr>
          <a:xfrm rot="0">
            <a:off x="14435095" y="2308690"/>
            <a:ext cx="3056183" cy="5155270"/>
            <a:chOff x="0" y="0"/>
            <a:chExt cx="4074911" cy="6873693"/>
          </a:xfrm>
        </p:grpSpPr>
        <p:sp>
          <p:nvSpPr>
            <p:cNvPr name="Freeform 8" id="8"/>
            <p:cNvSpPr/>
            <p:nvPr/>
          </p:nvSpPr>
          <p:spPr>
            <a:xfrm flipH="false" flipV="false" rot="0">
              <a:off x="0" y="0"/>
              <a:ext cx="4074911" cy="6873694"/>
            </a:xfrm>
            <a:custGeom>
              <a:avLst/>
              <a:gdLst/>
              <a:ahLst/>
              <a:cxnLst/>
              <a:rect r="r" b="b" t="t" l="l"/>
              <a:pathLst>
                <a:path h="6873694" w="4074911">
                  <a:moveTo>
                    <a:pt x="0" y="0"/>
                  </a:moveTo>
                  <a:lnTo>
                    <a:pt x="4074911" y="0"/>
                  </a:lnTo>
                  <a:lnTo>
                    <a:pt x="4074911" y="6873694"/>
                  </a:lnTo>
                  <a:lnTo>
                    <a:pt x="0" y="6873694"/>
                  </a:lnTo>
                  <a:close/>
                </a:path>
              </a:pathLst>
            </a:custGeom>
            <a:solidFill>
              <a:srgbClr val="000000">
                <a:alpha val="0"/>
              </a:srgbClr>
            </a:solidFill>
          </p:spPr>
        </p:sp>
        <p:sp>
          <p:nvSpPr>
            <p:cNvPr name="TextBox 9" id="9"/>
            <p:cNvSpPr txBox="true"/>
            <p:nvPr/>
          </p:nvSpPr>
          <p:spPr>
            <a:xfrm>
              <a:off x="0" y="-514350"/>
              <a:ext cx="4074911" cy="7388043"/>
            </a:xfrm>
            <a:prstGeom prst="rect">
              <a:avLst/>
            </a:prstGeom>
          </p:spPr>
          <p:txBody>
            <a:bodyPr anchor="t" rtlCol="false" tIns="0" lIns="0" bIns="0" rIns="0"/>
            <a:lstStyle/>
            <a:p>
              <a:pPr algn="ctr">
                <a:lnSpc>
                  <a:spcPts val="10533"/>
                </a:lnSpc>
              </a:pPr>
              <a:r>
                <a:rPr lang="en-US" b="true" sz="4317" spc="120">
                  <a:solidFill>
                    <a:srgbClr val="FFFFFF"/>
                  </a:solidFill>
                  <a:latin typeface="Barlow Condensed Bold"/>
                  <a:ea typeface="Barlow Condensed Bold"/>
                  <a:cs typeface="Barlow Condensed Bold"/>
                  <a:sym typeface="Barlow Condensed Bold"/>
                </a:rPr>
                <a:t>SƠ ĐỒ</a:t>
              </a:r>
            </a:p>
            <a:p>
              <a:pPr algn="ctr">
                <a:lnSpc>
                  <a:spcPts val="10533"/>
                </a:lnSpc>
              </a:pPr>
              <a:r>
                <a:rPr lang="en-US" b="true" sz="4317" spc="120">
                  <a:solidFill>
                    <a:srgbClr val="FFFFFF"/>
                  </a:solidFill>
                  <a:latin typeface="Barlow Condensed Bold"/>
                  <a:ea typeface="Barlow Condensed Bold"/>
                  <a:cs typeface="Barlow Condensed Bold"/>
                  <a:sym typeface="Barlow Condensed Bold"/>
                </a:rPr>
                <a:t>PACKAGE TỔNG QUÁT CỦA HỆ THỐNG</a:t>
              </a:r>
            </a:p>
          </p:txBody>
        </p:sp>
      </p:grpSp>
      <p:sp>
        <p:nvSpPr>
          <p:cNvPr name="Freeform 10" id="10"/>
          <p:cNvSpPr/>
          <p:nvPr/>
        </p:nvSpPr>
        <p:spPr>
          <a:xfrm flipH="false" flipV="false" rot="0">
            <a:off x="2389433" y="2308690"/>
            <a:ext cx="11364131" cy="7153268"/>
          </a:xfrm>
          <a:custGeom>
            <a:avLst/>
            <a:gdLst/>
            <a:ahLst/>
            <a:cxnLst/>
            <a:rect r="r" b="b" t="t" l="l"/>
            <a:pathLst>
              <a:path h="7153268" w="11364131">
                <a:moveTo>
                  <a:pt x="0" y="0"/>
                </a:moveTo>
                <a:lnTo>
                  <a:pt x="11364131" y="0"/>
                </a:lnTo>
                <a:lnTo>
                  <a:pt x="11364131" y="7153268"/>
                </a:lnTo>
                <a:lnTo>
                  <a:pt x="0" y="7153268"/>
                </a:lnTo>
                <a:lnTo>
                  <a:pt x="0" y="0"/>
                </a:lnTo>
                <a:close/>
              </a:path>
            </a:pathLst>
          </a:custGeom>
          <a:blipFill>
            <a:blip r:embed="rId2"/>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935309" cy="85725"/>
            <a:chOff x="0" y="0"/>
            <a:chExt cx="5247079" cy="114300"/>
          </a:xfrm>
        </p:grpSpPr>
        <p:sp>
          <p:nvSpPr>
            <p:cNvPr name="Freeform 3" id="3"/>
            <p:cNvSpPr/>
            <p:nvPr/>
          </p:nvSpPr>
          <p:spPr>
            <a:xfrm flipH="false" flipV="false" rot="0">
              <a:off x="57150" y="0"/>
              <a:ext cx="5132832" cy="114300"/>
            </a:xfrm>
            <a:custGeom>
              <a:avLst/>
              <a:gdLst/>
              <a:ahLst/>
              <a:cxnLst/>
              <a:rect r="r" b="b" t="t" l="l"/>
              <a:pathLst>
                <a:path h="114300" w="5132832">
                  <a:moveTo>
                    <a:pt x="0" y="0"/>
                  </a:moveTo>
                  <a:lnTo>
                    <a:pt x="5132832" y="0"/>
                  </a:lnTo>
                  <a:lnTo>
                    <a:pt x="5132832" y="114300"/>
                  </a:lnTo>
                  <a:lnTo>
                    <a:pt x="0" y="114300"/>
                  </a:lnTo>
                  <a:close/>
                </a:path>
              </a:pathLst>
            </a:custGeom>
            <a:solidFill>
              <a:srgbClr val="FFFFFF"/>
            </a:solidFill>
          </p:spPr>
        </p:sp>
      </p:grpSp>
      <p:grpSp>
        <p:nvGrpSpPr>
          <p:cNvPr name="Group 4" id="4"/>
          <p:cNvGrpSpPr/>
          <p:nvPr/>
        </p:nvGrpSpPr>
        <p:grpSpPr>
          <a:xfrm rot="0">
            <a:off x="1028700" y="1775880"/>
            <a:ext cx="8841373" cy="1136142"/>
            <a:chOff x="0" y="0"/>
            <a:chExt cx="11788497" cy="1514856"/>
          </a:xfrm>
        </p:grpSpPr>
        <p:sp>
          <p:nvSpPr>
            <p:cNvPr name="Freeform 5" id="5"/>
            <p:cNvSpPr/>
            <p:nvPr/>
          </p:nvSpPr>
          <p:spPr>
            <a:xfrm flipH="false" flipV="false" rot="0">
              <a:off x="0" y="0"/>
              <a:ext cx="11788497" cy="1514856"/>
            </a:xfrm>
            <a:custGeom>
              <a:avLst/>
              <a:gdLst/>
              <a:ahLst/>
              <a:cxnLst/>
              <a:rect r="r" b="b" t="t" l="l"/>
              <a:pathLst>
                <a:path h="1514856" w="11788497">
                  <a:moveTo>
                    <a:pt x="0" y="0"/>
                  </a:moveTo>
                  <a:lnTo>
                    <a:pt x="11788497" y="0"/>
                  </a:lnTo>
                  <a:lnTo>
                    <a:pt x="11788497" y="1514856"/>
                  </a:lnTo>
                  <a:lnTo>
                    <a:pt x="0" y="1514856"/>
                  </a:lnTo>
                  <a:close/>
                </a:path>
              </a:pathLst>
            </a:custGeom>
            <a:solidFill>
              <a:srgbClr val="000000">
                <a:alpha val="0"/>
              </a:srgbClr>
            </a:solidFill>
          </p:spPr>
        </p:sp>
        <p:sp>
          <p:nvSpPr>
            <p:cNvPr name="TextBox 6" id="6"/>
            <p:cNvSpPr txBox="true"/>
            <p:nvPr/>
          </p:nvSpPr>
          <p:spPr>
            <a:xfrm>
              <a:off x="0" y="57150"/>
              <a:ext cx="11788497" cy="1457706"/>
            </a:xfrm>
            <a:prstGeom prst="rect">
              <a:avLst/>
            </a:prstGeom>
          </p:spPr>
          <p:txBody>
            <a:bodyPr anchor="t" rtlCol="false" tIns="0" lIns="0" bIns="0" rIns="0"/>
            <a:lstStyle/>
            <a:p>
              <a:pPr algn="l" marL="960120" indent="-320040" lvl="2">
                <a:lnSpc>
                  <a:spcPts val="4494"/>
                </a:lnSpc>
                <a:buFont typeface="Arial"/>
                <a:buChar char="⚬"/>
              </a:pPr>
              <a:r>
                <a:rPr lang="en-US" sz="4200" spc="117">
                  <a:solidFill>
                    <a:srgbClr val="FFFFFF"/>
                  </a:solidFill>
                  <a:latin typeface="Barlow Condensed"/>
                  <a:ea typeface="Barlow Condensed"/>
                  <a:cs typeface="Barlow Condensed"/>
                  <a:sym typeface="Barlow Condensed"/>
                </a:rPr>
                <a:t>Thiết kế Biểu đồ Lớp</a:t>
              </a:r>
            </a:p>
            <a:p>
              <a:pPr algn="ctr" marL="960120" indent="-320040" lvl="2">
                <a:lnSpc>
                  <a:spcPts val="4494"/>
                </a:lnSpc>
              </a:pPr>
            </a:p>
          </p:txBody>
        </p:sp>
      </p:grpSp>
      <p:grpSp>
        <p:nvGrpSpPr>
          <p:cNvPr name="Group 7" id="7"/>
          <p:cNvGrpSpPr/>
          <p:nvPr/>
        </p:nvGrpSpPr>
        <p:grpSpPr>
          <a:xfrm rot="0">
            <a:off x="279939" y="477203"/>
            <a:ext cx="8229384" cy="1298677"/>
            <a:chOff x="0" y="0"/>
            <a:chExt cx="10972512" cy="1731569"/>
          </a:xfrm>
        </p:grpSpPr>
        <p:sp>
          <p:nvSpPr>
            <p:cNvPr name="Freeform 8" id="8"/>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9" id="9"/>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4. Thiết kế</a:t>
              </a:r>
            </a:p>
          </p:txBody>
        </p:sp>
      </p:grpSp>
      <p:grpSp>
        <p:nvGrpSpPr>
          <p:cNvPr name="Group 10" id="10"/>
          <p:cNvGrpSpPr/>
          <p:nvPr/>
        </p:nvGrpSpPr>
        <p:grpSpPr>
          <a:xfrm rot="0">
            <a:off x="4723313" y="9458325"/>
            <a:ext cx="8841373" cy="828675"/>
            <a:chOff x="0" y="0"/>
            <a:chExt cx="11788497" cy="1104900"/>
          </a:xfrm>
        </p:grpSpPr>
        <p:sp>
          <p:nvSpPr>
            <p:cNvPr name="Freeform 11" id="11"/>
            <p:cNvSpPr/>
            <p:nvPr/>
          </p:nvSpPr>
          <p:spPr>
            <a:xfrm flipH="false" flipV="false" rot="0">
              <a:off x="0" y="0"/>
              <a:ext cx="11788497" cy="1104900"/>
            </a:xfrm>
            <a:custGeom>
              <a:avLst/>
              <a:gdLst/>
              <a:ahLst/>
              <a:cxnLst/>
              <a:rect r="r" b="b" t="t" l="l"/>
              <a:pathLst>
                <a:path h="1104900" w="11788497">
                  <a:moveTo>
                    <a:pt x="0" y="0"/>
                  </a:moveTo>
                  <a:lnTo>
                    <a:pt x="11788497" y="0"/>
                  </a:lnTo>
                  <a:lnTo>
                    <a:pt x="11788497" y="1104900"/>
                  </a:lnTo>
                  <a:lnTo>
                    <a:pt x="0" y="1104900"/>
                  </a:lnTo>
                  <a:close/>
                </a:path>
              </a:pathLst>
            </a:custGeom>
            <a:solidFill>
              <a:srgbClr val="000000">
                <a:alpha val="0"/>
              </a:srgbClr>
            </a:solidFill>
          </p:spPr>
        </p:sp>
        <p:sp>
          <p:nvSpPr>
            <p:cNvPr name="TextBox 12" id="12"/>
            <p:cNvSpPr txBox="true"/>
            <p:nvPr/>
          </p:nvSpPr>
          <p:spPr>
            <a:xfrm>
              <a:off x="0" y="38100"/>
              <a:ext cx="11788497" cy="1066800"/>
            </a:xfrm>
            <a:prstGeom prst="rect">
              <a:avLst/>
            </a:prstGeom>
          </p:spPr>
          <p:txBody>
            <a:bodyPr anchor="t" rtlCol="false" tIns="0" lIns="0" bIns="0" rIns="0"/>
            <a:lstStyle/>
            <a:p>
              <a:pPr algn="ctr">
                <a:lnSpc>
                  <a:spcPts val="4002"/>
                </a:lnSpc>
              </a:pPr>
              <a:r>
                <a:rPr lang="en-US" sz="3739" i="true" spc="103">
                  <a:solidFill>
                    <a:srgbClr val="FFFFFF"/>
                  </a:solidFill>
                  <a:latin typeface="Barlow Condensed Italics"/>
                  <a:ea typeface="Barlow Condensed Italics"/>
                  <a:cs typeface="Barlow Condensed Italics"/>
                  <a:sym typeface="Barlow Condensed Italics"/>
                </a:rPr>
                <a:t>Class Diagram</a:t>
              </a:r>
            </a:p>
          </p:txBody>
        </p:sp>
      </p:grpSp>
      <p:sp>
        <p:nvSpPr>
          <p:cNvPr name="Freeform 13" id="13"/>
          <p:cNvSpPr/>
          <p:nvPr/>
        </p:nvSpPr>
        <p:spPr>
          <a:xfrm flipH="false" flipV="false" rot="0">
            <a:off x="6260266" y="1709055"/>
            <a:ext cx="11432190" cy="7549245"/>
          </a:xfrm>
          <a:custGeom>
            <a:avLst/>
            <a:gdLst/>
            <a:ahLst/>
            <a:cxnLst/>
            <a:rect r="r" b="b" t="t" l="l"/>
            <a:pathLst>
              <a:path h="7549245" w="11432190">
                <a:moveTo>
                  <a:pt x="0" y="0"/>
                </a:moveTo>
                <a:lnTo>
                  <a:pt x="11432191" y="0"/>
                </a:lnTo>
                <a:lnTo>
                  <a:pt x="11432191" y="7549245"/>
                </a:lnTo>
                <a:lnTo>
                  <a:pt x="0" y="7549245"/>
                </a:lnTo>
                <a:lnTo>
                  <a:pt x="0" y="0"/>
                </a:lnTo>
                <a:close/>
              </a:path>
            </a:pathLst>
          </a:custGeom>
          <a:blipFill>
            <a:blip r:embed="rId2"/>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935309" cy="85725"/>
            <a:chOff x="0" y="0"/>
            <a:chExt cx="5247079" cy="114300"/>
          </a:xfrm>
        </p:grpSpPr>
        <p:sp>
          <p:nvSpPr>
            <p:cNvPr name="Freeform 3" id="3"/>
            <p:cNvSpPr/>
            <p:nvPr/>
          </p:nvSpPr>
          <p:spPr>
            <a:xfrm flipH="false" flipV="false" rot="0">
              <a:off x="57150" y="0"/>
              <a:ext cx="5132832" cy="114300"/>
            </a:xfrm>
            <a:custGeom>
              <a:avLst/>
              <a:gdLst/>
              <a:ahLst/>
              <a:cxnLst/>
              <a:rect r="r" b="b" t="t" l="l"/>
              <a:pathLst>
                <a:path h="114300" w="5132832">
                  <a:moveTo>
                    <a:pt x="0" y="0"/>
                  </a:moveTo>
                  <a:lnTo>
                    <a:pt x="5132832" y="0"/>
                  </a:lnTo>
                  <a:lnTo>
                    <a:pt x="5132832" y="114300"/>
                  </a:lnTo>
                  <a:lnTo>
                    <a:pt x="0" y="114300"/>
                  </a:lnTo>
                  <a:close/>
                </a:path>
              </a:pathLst>
            </a:custGeom>
            <a:solidFill>
              <a:srgbClr val="FFFFFF"/>
            </a:solidFill>
          </p:spPr>
        </p:sp>
      </p:grpSp>
      <p:grpSp>
        <p:nvGrpSpPr>
          <p:cNvPr name="Group 4" id="4"/>
          <p:cNvGrpSpPr/>
          <p:nvPr/>
        </p:nvGrpSpPr>
        <p:grpSpPr>
          <a:xfrm rot="0">
            <a:off x="1028700" y="1874842"/>
            <a:ext cx="8841373" cy="1136142"/>
            <a:chOff x="0" y="0"/>
            <a:chExt cx="11788497" cy="1514856"/>
          </a:xfrm>
        </p:grpSpPr>
        <p:sp>
          <p:nvSpPr>
            <p:cNvPr name="Freeform 5" id="5"/>
            <p:cNvSpPr/>
            <p:nvPr/>
          </p:nvSpPr>
          <p:spPr>
            <a:xfrm flipH="false" flipV="false" rot="0">
              <a:off x="0" y="0"/>
              <a:ext cx="11788497" cy="1514856"/>
            </a:xfrm>
            <a:custGeom>
              <a:avLst/>
              <a:gdLst/>
              <a:ahLst/>
              <a:cxnLst/>
              <a:rect r="r" b="b" t="t" l="l"/>
              <a:pathLst>
                <a:path h="1514856" w="11788497">
                  <a:moveTo>
                    <a:pt x="0" y="0"/>
                  </a:moveTo>
                  <a:lnTo>
                    <a:pt x="11788497" y="0"/>
                  </a:lnTo>
                  <a:lnTo>
                    <a:pt x="11788497" y="1514856"/>
                  </a:lnTo>
                  <a:lnTo>
                    <a:pt x="0" y="1514856"/>
                  </a:lnTo>
                  <a:close/>
                </a:path>
              </a:pathLst>
            </a:custGeom>
            <a:solidFill>
              <a:srgbClr val="000000">
                <a:alpha val="0"/>
              </a:srgbClr>
            </a:solidFill>
          </p:spPr>
        </p:sp>
        <p:sp>
          <p:nvSpPr>
            <p:cNvPr name="TextBox 6" id="6"/>
            <p:cNvSpPr txBox="true"/>
            <p:nvPr/>
          </p:nvSpPr>
          <p:spPr>
            <a:xfrm>
              <a:off x="0" y="57150"/>
              <a:ext cx="11788497" cy="1457706"/>
            </a:xfrm>
            <a:prstGeom prst="rect">
              <a:avLst/>
            </a:prstGeom>
          </p:spPr>
          <p:txBody>
            <a:bodyPr anchor="t" rtlCol="false" tIns="0" lIns="0" bIns="0" rIns="0"/>
            <a:lstStyle/>
            <a:p>
              <a:pPr algn="l" marL="960120" indent="-320040" lvl="2">
                <a:lnSpc>
                  <a:spcPts val="4494"/>
                </a:lnSpc>
                <a:buFont typeface="Arial"/>
                <a:buChar char="⚬"/>
              </a:pPr>
              <a:r>
                <a:rPr lang="en-US" sz="4200" spc="117">
                  <a:solidFill>
                    <a:srgbClr val="FFFFFF"/>
                  </a:solidFill>
                  <a:latin typeface="Barlow Condensed"/>
                  <a:ea typeface="Barlow Condensed"/>
                  <a:cs typeface="Barlow Condensed"/>
                  <a:sym typeface="Barlow Condensed"/>
                </a:rPr>
                <a:t> Thiết kế CSDL</a:t>
              </a:r>
            </a:p>
            <a:p>
              <a:pPr algn="ctr" marL="960120" indent="-320040" lvl="2">
                <a:lnSpc>
                  <a:spcPts val="4494"/>
                </a:lnSpc>
              </a:pPr>
            </a:p>
          </p:txBody>
        </p:sp>
      </p:grpSp>
      <p:grpSp>
        <p:nvGrpSpPr>
          <p:cNvPr name="Group 7" id="7"/>
          <p:cNvGrpSpPr/>
          <p:nvPr/>
        </p:nvGrpSpPr>
        <p:grpSpPr>
          <a:xfrm rot="0">
            <a:off x="279939" y="477203"/>
            <a:ext cx="8229384" cy="874395"/>
            <a:chOff x="0" y="0"/>
            <a:chExt cx="10972512" cy="1165860"/>
          </a:xfrm>
        </p:grpSpPr>
        <p:sp>
          <p:nvSpPr>
            <p:cNvPr name="Freeform 8" id="8"/>
            <p:cNvSpPr/>
            <p:nvPr/>
          </p:nvSpPr>
          <p:spPr>
            <a:xfrm flipH="false" flipV="false" rot="0">
              <a:off x="0" y="0"/>
              <a:ext cx="10972512" cy="1165860"/>
            </a:xfrm>
            <a:custGeom>
              <a:avLst/>
              <a:gdLst/>
              <a:ahLst/>
              <a:cxnLst/>
              <a:rect r="r" b="b" t="t" l="l"/>
              <a:pathLst>
                <a:path h="1165860" w="10972512">
                  <a:moveTo>
                    <a:pt x="0" y="0"/>
                  </a:moveTo>
                  <a:lnTo>
                    <a:pt x="10972512" y="0"/>
                  </a:lnTo>
                  <a:lnTo>
                    <a:pt x="10972512" y="1165860"/>
                  </a:lnTo>
                  <a:lnTo>
                    <a:pt x="0" y="1165860"/>
                  </a:lnTo>
                  <a:close/>
                </a:path>
              </a:pathLst>
            </a:custGeom>
            <a:solidFill>
              <a:srgbClr val="000000">
                <a:alpha val="0"/>
              </a:srgbClr>
            </a:solidFill>
          </p:spPr>
        </p:sp>
        <p:sp>
          <p:nvSpPr>
            <p:cNvPr name="TextBox 9" id="9"/>
            <p:cNvSpPr txBox="true"/>
            <p:nvPr/>
          </p:nvSpPr>
          <p:spPr>
            <a:xfrm>
              <a:off x="0" y="-57150"/>
              <a:ext cx="10972512" cy="1223010"/>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4. Thiết kế</a:t>
              </a:r>
            </a:p>
          </p:txBody>
        </p:sp>
      </p:grpSp>
      <p:grpSp>
        <p:nvGrpSpPr>
          <p:cNvPr name="Group 10" id="10"/>
          <p:cNvGrpSpPr/>
          <p:nvPr/>
        </p:nvGrpSpPr>
        <p:grpSpPr>
          <a:xfrm rot="0">
            <a:off x="4723313" y="9486742"/>
            <a:ext cx="8841373" cy="800258"/>
            <a:chOff x="0" y="0"/>
            <a:chExt cx="11788497" cy="1067011"/>
          </a:xfrm>
        </p:grpSpPr>
        <p:sp>
          <p:nvSpPr>
            <p:cNvPr name="Freeform 11" id="11"/>
            <p:cNvSpPr/>
            <p:nvPr/>
          </p:nvSpPr>
          <p:spPr>
            <a:xfrm flipH="false" flipV="false" rot="0">
              <a:off x="0" y="0"/>
              <a:ext cx="11788497" cy="1067011"/>
            </a:xfrm>
            <a:custGeom>
              <a:avLst/>
              <a:gdLst/>
              <a:ahLst/>
              <a:cxnLst/>
              <a:rect r="r" b="b" t="t" l="l"/>
              <a:pathLst>
                <a:path h="1067011" w="11788497">
                  <a:moveTo>
                    <a:pt x="0" y="0"/>
                  </a:moveTo>
                  <a:lnTo>
                    <a:pt x="11788497" y="0"/>
                  </a:lnTo>
                  <a:lnTo>
                    <a:pt x="11788497" y="1067011"/>
                  </a:lnTo>
                  <a:lnTo>
                    <a:pt x="0" y="1067011"/>
                  </a:lnTo>
                  <a:close/>
                </a:path>
              </a:pathLst>
            </a:custGeom>
            <a:solidFill>
              <a:srgbClr val="000000">
                <a:alpha val="0"/>
              </a:srgbClr>
            </a:solidFill>
          </p:spPr>
        </p:sp>
        <p:sp>
          <p:nvSpPr>
            <p:cNvPr name="TextBox 12" id="12"/>
            <p:cNvSpPr txBox="true"/>
            <p:nvPr/>
          </p:nvSpPr>
          <p:spPr>
            <a:xfrm>
              <a:off x="0" y="38100"/>
              <a:ext cx="11788497" cy="1028911"/>
            </a:xfrm>
            <a:prstGeom prst="rect">
              <a:avLst/>
            </a:prstGeom>
          </p:spPr>
          <p:txBody>
            <a:bodyPr anchor="t" rtlCol="false" tIns="0" lIns="0" bIns="0" rIns="0"/>
            <a:lstStyle/>
            <a:p>
              <a:pPr algn="ctr">
                <a:lnSpc>
                  <a:spcPts val="4002"/>
                </a:lnSpc>
              </a:pPr>
              <a:r>
                <a:rPr lang="en-US" sz="3739" i="true" spc="103">
                  <a:solidFill>
                    <a:srgbClr val="FFFFFF"/>
                  </a:solidFill>
                  <a:latin typeface="Barlow Condensed Italics"/>
                  <a:ea typeface="Barlow Condensed Italics"/>
                  <a:cs typeface="Barlow Condensed Italics"/>
                  <a:sym typeface="Barlow Condensed Italics"/>
                </a:rPr>
                <a:t>Lược đồ Cơ Sở Dữ Liệu</a:t>
              </a:r>
            </a:p>
          </p:txBody>
        </p:sp>
      </p:grpSp>
      <p:sp>
        <p:nvSpPr>
          <p:cNvPr name="Freeform 13" id="13"/>
          <p:cNvSpPr/>
          <p:nvPr/>
        </p:nvSpPr>
        <p:spPr>
          <a:xfrm flipH="false" flipV="false" rot="0">
            <a:off x="5449386" y="1541467"/>
            <a:ext cx="10077065" cy="7710777"/>
          </a:xfrm>
          <a:custGeom>
            <a:avLst/>
            <a:gdLst/>
            <a:ahLst/>
            <a:cxnLst/>
            <a:rect r="r" b="b" t="t" l="l"/>
            <a:pathLst>
              <a:path h="7710777" w="10077065">
                <a:moveTo>
                  <a:pt x="0" y="0"/>
                </a:moveTo>
                <a:lnTo>
                  <a:pt x="10077066" y="0"/>
                </a:lnTo>
                <a:lnTo>
                  <a:pt x="10077066" y="7710777"/>
                </a:lnTo>
                <a:lnTo>
                  <a:pt x="0" y="7710777"/>
                </a:lnTo>
                <a:lnTo>
                  <a:pt x="0" y="0"/>
                </a:lnTo>
                <a:close/>
              </a:path>
            </a:pathLst>
          </a:custGeom>
          <a:blipFill>
            <a:blip r:embed="rId2"/>
            <a:stretch>
              <a:fillRect l="0" t="-6184" r="0" b="-1142"/>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935309" cy="85725"/>
            <a:chOff x="0" y="0"/>
            <a:chExt cx="5247079" cy="114300"/>
          </a:xfrm>
        </p:grpSpPr>
        <p:sp>
          <p:nvSpPr>
            <p:cNvPr name="Freeform 3" id="3"/>
            <p:cNvSpPr/>
            <p:nvPr/>
          </p:nvSpPr>
          <p:spPr>
            <a:xfrm flipH="false" flipV="false" rot="0">
              <a:off x="57150" y="0"/>
              <a:ext cx="5132832" cy="114300"/>
            </a:xfrm>
            <a:custGeom>
              <a:avLst/>
              <a:gdLst/>
              <a:ahLst/>
              <a:cxnLst/>
              <a:rect r="r" b="b" t="t" l="l"/>
              <a:pathLst>
                <a:path h="114300" w="5132832">
                  <a:moveTo>
                    <a:pt x="0" y="0"/>
                  </a:moveTo>
                  <a:lnTo>
                    <a:pt x="5132832" y="0"/>
                  </a:lnTo>
                  <a:lnTo>
                    <a:pt x="5132832" y="114300"/>
                  </a:lnTo>
                  <a:lnTo>
                    <a:pt x="0" y="114300"/>
                  </a:lnTo>
                  <a:close/>
                </a:path>
              </a:pathLst>
            </a:custGeom>
            <a:solidFill>
              <a:srgbClr val="FFFFFF"/>
            </a:solidFill>
          </p:spPr>
        </p:sp>
      </p:grpSp>
      <p:grpSp>
        <p:nvGrpSpPr>
          <p:cNvPr name="Group 4" id="4"/>
          <p:cNvGrpSpPr/>
          <p:nvPr/>
        </p:nvGrpSpPr>
        <p:grpSpPr>
          <a:xfrm rot="0">
            <a:off x="7951628" y="4565310"/>
            <a:ext cx="10177703" cy="4211025"/>
            <a:chOff x="0" y="0"/>
            <a:chExt cx="13570271" cy="5614700"/>
          </a:xfrm>
        </p:grpSpPr>
        <p:sp>
          <p:nvSpPr>
            <p:cNvPr name="Freeform 5" id="5"/>
            <p:cNvSpPr/>
            <p:nvPr/>
          </p:nvSpPr>
          <p:spPr>
            <a:xfrm flipH="false" flipV="false" rot="0">
              <a:off x="0" y="0"/>
              <a:ext cx="13570331" cy="5614670"/>
            </a:xfrm>
            <a:custGeom>
              <a:avLst/>
              <a:gdLst/>
              <a:ahLst/>
              <a:cxnLst/>
              <a:rect r="r" b="b" t="t" l="l"/>
              <a:pathLst>
                <a:path h="5614670" w="13570331">
                  <a:moveTo>
                    <a:pt x="0" y="0"/>
                  </a:moveTo>
                  <a:lnTo>
                    <a:pt x="13570331" y="0"/>
                  </a:lnTo>
                  <a:lnTo>
                    <a:pt x="13570331" y="5614670"/>
                  </a:lnTo>
                  <a:lnTo>
                    <a:pt x="0" y="5614670"/>
                  </a:lnTo>
                  <a:lnTo>
                    <a:pt x="0" y="0"/>
                  </a:lnTo>
                  <a:close/>
                </a:path>
              </a:pathLst>
            </a:custGeom>
            <a:blipFill>
              <a:blip r:embed="rId2"/>
              <a:stretch>
                <a:fillRect l="0" t="-73" r="0" b="-74"/>
              </a:stretch>
            </a:blipFill>
          </p:spPr>
        </p:sp>
      </p:grpSp>
      <p:grpSp>
        <p:nvGrpSpPr>
          <p:cNvPr name="Group 6" id="6"/>
          <p:cNvGrpSpPr/>
          <p:nvPr/>
        </p:nvGrpSpPr>
        <p:grpSpPr>
          <a:xfrm rot="0">
            <a:off x="605582" y="1760542"/>
            <a:ext cx="3949074" cy="691515"/>
            <a:chOff x="0" y="0"/>
            <a:chExt cx="5265432" cy="922020"/>
          </a:xfrm>
        </p:grpSpPr>
        <p:sp>
          <p:nvSpPr>
            <p:cNvPr name="Freeform 7" id="7"/>
            <p:cNvSpPr/>
            <p:nvPr/>
          </p:nvSpPr>
          <p:spPr>
            <a:xfrm flipH="false" flipV="false" rot="0">
              <a:off x="0" y="0"/>
              <a:ext cx="5265432" cy="922020"/>
            </a:xfrm>
            <a:custGeom>
              <a:avLst/>
              <a:gdLst/>
              <a:ahLst/>
              <a:cxnLst/>
              <a:rect r="r" b="b" t="t" l="l"/>
              <a:pathLst>
                <a:path h="922020" w="5265432">
                  <a:moveTo>
                    <a:pt x="0" y="0"/>
                  </a:moveTo>
                  <a:lnTo>
                    <a:pt x="5265432" y="0"/>
                  </a:lnTo>
                  <a:lnTo>
                    <a:pt x="5265432" y="922020"/>
                  </a:lnTo>
                  <a:lnTo>
                    <a:pt x="0" y="922020"/>
                  </a:lnTo>
                  <a:close/>
                </a:path>
              </a:pathLst>
            </a:custGeom>
            <a:solidFill>
              <a:srgbClr val="000000">
                <a:alpha val="0"/>
              </a:srgbClr>
            </a:solidFill>
          </p:spPr>
        </p:sp>
        <p:sp>
          <p:nvSpPr>
            <p:cNvPr name="TextBox 8" id="8"/>
            <p:cNvSpPr txBox="true"/>
            <p:nvPr/>
          </p:nvSpPr>
          <p:spPr>
            <a:xfrm>
              <a:off x="0" y="-57150"/>
              <a:ext cx="5265432" cy="979170"/>
            </a:xfrm>
            <a:prstGeom prst="rect">
              <a:avLst/>
            </a:prstGeom>
          </p:spPr>
          <p:txBody>
            <a:bodyPr anchor="t" rtlCol="false" tIns="0" lIns="0" bIns="0" rIns="0"/>
            <a:lstStyle/>
            <a:p>
              <a:pPr algn="ctr" marL="960120" indent="-320040" lvl="2">
                <a:lnSpc>
                  <a:spcPts val="5670"/>
                </a:lnSpc>
                <a:buFont typeface="Arial"/>
                <a:buChar char="⚬"/>
              </a:pPr>
              <a:r>
                <a:rPr lang="en-US" sz="4200" spc="117">
                  <a:solidFill>
                    <a:srgbClr val="FFFFFF"/>
                  </a:solidFill>
                  <a:latin typeface="Barlow Condensed"/>
                  <a:ea typeface="Barlow Condensed"/>
                  <a:cs typeface="Barlow Condensed"/>
                  <a:sym typeface="Barlow Condensed"/>
                </a:rPr>
                <a:t>Thiết kế API</a:t>
              </a:r>
            </a:p>
          </p:txBody>
        </p:sp>
      </p:grpSp>
      <p:grpSp>
        <p:nvGrpSpPr>
          <p:cNvPr name="Group 9" id="9"/>
          <p:cNvGrpSpPr/>
          <p:nvPr/>
        </p:nvGrpSpPr>
        <p:grpSpPr>
          <a:xfrm rot="0">
            <a:off x="279939" y="477203"/>
            <a:ext cx="8229384" cy="1298677"/>
            <a:chOff x="0" y="0"/>
            <a:chExt cx="10972512" cy="1731569"/>
          </a:xfrm>
        </p:grpSpPr>
        <p:sp>
          <p:nvSpPr>
            <p:cNvPr name="Freeform 10" id="10"/>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11" id="11"/>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4. Thiết kế</a:t>
              </a:r>
            </a:p>
          </p:txBody>
        </p:sp>
      </p:grpSp>
      <p:grpSp>
        <p:nvGrpSpPr>
          <p:cNvPr name="Group 12" id="12"/>
          <p:cNvGrpSpPr/>
          <p:nvPr/>
        </p:nvGrpSpPr>
        <p:grpSpPr>
          <a:xfrm rot="0">
            <a:off x="11494596" y="8728710"/>
            <a:ext cx="3949074" cy="623799"/>
            <a:chOff x="0" y="0"/>
            <a:chExt cx="5265432" cy="831731"/>
          </a:xfrm>
        </p:grpSpPr>
        <p:sp>
          <p:nvSpPr>
            <p:cNvPr name="Freeform 13" id="13"/>
            <p:cNvSpPr/>
            <p:nvPr/>
          </p:nvSpPr>
          <p:spPr>
            <a:xfrm flipH="false" flipV="false" rot="0">
              <a:off x="0" y="0"/>
              <a:ext cx="5265432" cy="831731"/>
            </a:xfrm>
            <a:custGeom>
              <a:avLst/>
              <a:gdLst/>
              <a:ahLst/>
              <a:cxnLst/>
              <a:rect r="r" b="b" t="t" l="l"/>
              <a:pathLst>
                <a:path h="831731" w="5265432">
                  <a:moveTo>
                    <a:pt x="0" y="0"/>
                  </a:moveTo>
                  <a:lnTo>
                    <a:pt x="5265432" y="0"/>
                  </a:lnTo>
                  <a:lnTo>
                    <a:pt x="5265432" y="831731"/>
                  </a:lnTo>
                  <a:lnTo>
                    <a:pt x="0" y="831731"/>
                  </a:lnTo>
                  <a:close/>
                </a:path>
              </a:pathLst>
            </a:custGeom>
            <a:solidFill>
              <a:srgbClr val="000000">
                <a:alpha val="0"/>
              </a:srgbClr>
            </a:solidFill>
          </p:spPr>
        </p:sp>
        <p:sp>
          <p:nvSpPr>
            <p:cNvPr name="TextBox 14" id="14"/>
            <p:cNvSpPr txBox="true"/>
            <p:nvPr/>
          </p:nvSpPr>
          <p:spPr>
            <a:xfrm>
              <a:off x="0" y="-47625"/>
              <a:ext cx="5265432" cy="879356"/>
            </a:xfrm>
            <a:prstGeom prst="rect">
              <a:avLst/>
            </a:prstGeom>
          </p:spPr>
          <p:txBody>
            <a:bodyPr anchor="t" rtlCol="false" tIns="0" lIns="0" bIns="0" rIns="0"/>
            <a:lstStyle/>
            <a:p>
              <a:pPr algn="ctr">
                <a:lnSpc>
                  <a:spcPts val="4320"/>
                </a:lnSpc>
              </a:pPr>
              <a:r>
                <a:rPr lang="en-US" sz="3200" i="true" spc="89">
                  <a:solidFill>
                    <a:srgbClr val="FFFFFF"/>
                  </a:solidFill>
                  <a:latin typeface="Barlow Condensed Italics"/>
                  <a:ea typeface="Barlow Condensed Italics"/>
                  <a:cs typeface="Barlow Condensed Italics"/>
                  <a:sym typeface="Barlow Condensed Italics"/>
                </a:rPr>
                <a:t>Cấu trúc thư mục của API</a:t>
              </a:r>
            </a:p>
          </p:txBody>
        </p:sp>
      </p:grpSp>
      <p:grpSp>
        <p:nvGrpSpPr>
          <p:cNvPr name="Group 15" id="15"/>
          <p:cNvGrpSpPr/>
          <p:nvPr/>
        </p:nvGrpSpPr>
        <p:grpSpPr>
          <a:xfrm rot="0">
            <a:off x="792021" y="2518732"/>
            <a:ext cx="6602021" cy="7182612"/>
            <a:chOff x="0" y="0"/>
            <a:chExt cx="8802695" cy="9576816"/>
          </a:xfrm>
        </p:grpSpPr>
        <p:sp>
          <p:nvSpPr>
            <p:cNvPr name="Freeform 16" id="16"/>
            <p:cNvSpPr/>
            <p:nvPr/>
          </p:nvSpPr>
          <p:spPr>
            <a:xfrm flipH="false" flipV="false" rot="0">
              <a:off x="0" y="0"/>
              <a:ext cx="8802694" cy="9576816"/>
            </a:xfrm>
            <a:custGeom>
              <a:avLst/>
              <a:gdLst/>
              <a:ahLst/>
              <a:cxnLst/>
              <a:rect r="r" b="b" t="t" l="l"/>
              <a:pathLst>
                <a:path h="9576816" w="8802694">
                  <a:moveTo>
                    <a:pt x="0" y="0"/>
                  </a:moveTo>
                  <a:lnTo>
                    <a:pt x="8802694" y="0"/>
                  </a:lnTo>
                  <a:lnTo>
                    <a:pt x="8802694" y="9576816"/>
                  </a:lnTo>
                  <a:lnTo>
                    <a:pt x="0" y="9576816"/>
                  </a:lnTo>
                  <a:close/>
                </a:path>
              </a:pathLst>
            </a:custGeom>
            <a:solidFill>
              <a:srgbClr val="000000">
                <a:alpha val="0"/>
              </a:srgbClr>
            </a:solidFill>
          </p:spPr>
        </p:sp>
        <p:sp>
          <p:nvSpPr>
            <p:cNvPr name="TextBox 17" id="17"/>
            <p:cNvSpPr txBox="true"/>
            <p:nvPr/>
          </p:nvSpPr>
          <p:spPr>
            <a:xfrm>
              <a:off x="0" y="-123825"/>
              <a:ext cx="8802695" cy="9700641"/>
            </a:xfrm>
            <a:prstGeom prst="rect">
              <a:avLst/>
            </a:prstGeom>
          </p:spPr>
          <p:txBody>
            <a:bodyPr anchor="t" rtlCol="false" tIns="0" lIns="0" bIns="0" rIns="0"/>
            <a:lstStyle/>
            <a:p>
              <a:pPr algn="just">
                <a:lnSpc>
                  <a:spcPts val="5184"/>
                </a:lnSpc>
              </a:pPr>
              <a:r>
                <a:rPr lang="en-US" sz="3200" spc="89">
                  <a:solidFill>
                    <a:srgbClr val="FFFFFF"/>
                  </a:solidFill>
                  <a:latin typeface="Barlow Condensed"/>
                  <a:ea typeface="Barlow Condensed"/>
                  <a:cs typeface="Barlow Condensed"/>
                  <a:sym typeface="Barlow Condensed"/>
                </a:rPr>
                <a:t> REST hoạt động chủ yếu dựa vào giao thức HTTP. Các hoạt động cơ bản nêu trên sẽ sử dụng những phương thức HTTP riêng. </a:t>
              </a:r>
            </a:p>
            <a:p>
              <a:pPr algn="just">
                <a:lnSpc>
                  <a:spcPts val="5184"/>
                </a:lnSpc>
              </a:pPr>
              <a:r>
                <a:rPr lang="en-US" sz="3200" spc="89">
                  <a:solidFill>
                    <a:srgbClr val="FFFFFF"/>
                  </a:solidFill>
                  <a:latin typeface="Barlow Condensed"/>
                  <a:ea typeface="Barlow Condensed"/>
                  <a:cs typeface="Barlow Condensed"/>
                  <a:sym typeface="Barlow Condensed"/>
                </a:rPr>
                <a:t>-GET (SELECT): Trả về một Resource hoặc một danh sách Resource.</a:t>
              </a:r>
            </a:p>
            <a:p>
              <a:pPr algn="just">
                <a:lnSpc>
                  <a:spcPts val="5184"/>
                </a:lnSpc>
              </a:pPr>
              <a:r>
                <a:rPr lang="en-US" sz="3200" spc="89">
                  <a:solidFill>
                    <a:srgbClr val="FFFFFF"/>
                  </a:solidFill>
                  <a:latin typeface="Barlow Condensed"/>
                  <a:ea typeface="Barlow Condensed"/>
                  <a:cs typeface="Barlow Condensed"/>
                  <a:sym typeface="Barlow Condensed"/>
                </a:rPr>
                <a:t>-POST (CREATE): Tạo mới một Resource. </a:t>
              </a:r>
            </a:p>
            <a:p>
              <a:pPr algn="just">
                <a:lnSpc>
                  <a:spcPts val="5184"/>
                </a:lnSpc>
              </a:pPr>
              <a:r>
                <a:rPr lang="en-US" sz="3200" spc="89">
                  <a:solidFill>
                    <a:srgbClr val="FFFFFF"/>
                  </a:solidFill>
                  <a:latin typeface="Barlow Condensed"/>
                  <a:ea typeface="Barlow Condensed"/>
                  <a:cs typeface="Barlow Condensed"/>
                  <a:sym typeface="Barlow Condensed"/>
                </a:rPr>
                <a:t>-PUT (UPDATE): Cập nhật thông tin cho Resource. </a:t>
              </a:r>
            </a:p>
            <a:p>
              <a:pPr algn="just">
                <a:lnSpc>
                  <a:spcPts val="5184"/>
                </a:lnSpc>
              </a:pPr>
              <a:r>
                <a:rPr lang="en-US" sz="3200" spc="89">
                  <a:solidFill>
                    <a:srgbClr val="FFFFFF"/>
                  </a:solidFill>
                  <a:latin typeface="Barlow Condensed"/>
                  <a:ea typeface="Barlow Condensed"/>
                  <a:cs typeface="Barlow Condensed"/>
                  <a:sym typeface="Barlow Condensed"/>
                </a:rPr>
                <a:t>-DELETE (DELETE): Xoá một Resource. </a:t>
              </a:r>
            </a:p>
            <a:p>
              <a:pPr algn="just">
                <a:lnSpc>
                  <a:spcPts val="5184"/>
                </a:lnSpc>
              </a:pPr>
              <a:r>
                <a:rPr lang="en-US" sz="3200" spc="89">
                  <a:solidFill>
                    <a:srgbClr val="FFFFFF"/>
                  </a:solidFill>
                  <a:latin typeface="Barlow Condensed"/>
                  <a:ea typeface="Barlow Condensed"/>
                  <a:cs typeface="Barlow Condensed"/>
                  <a:sym typeface="Barlow Condensed"/>
                </a:rPr>
                <a:t>=&gt; Những phương thức hay hoạt động này thường được gọi là CRUD</a:t>
              </a:r>
            </a:p>
          </p:txBody>
        </p:sp>
      </p:grpSp>
      <p:sp>
        <p:nvSpPr>
          <p:cNvPr name="Freeform 18" id="18"/>
          <p:cNvSpPr/>
          <p:nvPr/>
        </p:nvSpPr>
        <p:spPr>
          <a:xfrm flipH="false" flipV="false" rot="0">
            <a:off x="11208030" y="477203"/>
            <a:ext cx="4522206" cy="3872139"/>
          </a:xfrm>
          <a:custGeom>
            <a:avLst/>
            <a:gdLst/>
            <a:ahLst/>
            <a:cxnLst/>
            <a:rect r="r" b="b" t="t" l="l"/>
            <a:pathLst>
              <a:path h="3872139" w="4522206">
                <a:moveTo>
                  <a:pt x="0" y="0"/>
                </a:moveTo>
                <a:lnTo>
                  <a:pt x="4522206" y="0"/>
                </a:lnTo>
                <a:lnTo>
                  <a:pt x="4522206" y="3872139"/>
                </a:lnTo>
                <a:lnTo>
                  <a:pt x="0" y="3872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935309" cy="85725"/>
            <a:chOff x="0" y="0"/>
            <a:chExt cx="5247079" cy="114300"/>
          </a:xfrm>
        </p:grpSpPr>
        <p:sp>
          <p:nvSpPr>
            <p:cNvPr name="Freeform 3" id="3"/>
            <p:cNvSpPr/>
            <p:nvPr/>
          </p:nvSpPr>
          <p:spPr>
            <a:xfrm flipH="false" flipV="false" rot="0">
              <a:off x="57150" y="0"/>
              <a:ext cx="5132832" cy="114300"/>
            </a:xfrm>
            <a:custGeom>
              <a:avLst/>
              <a:gdLst/>
              <a:ahLst/>
              <a:cxnLst/>
              <a:rect r="r" b="b" t="t" l="l"/>
              <a:pathLst>
                <a:path h="114300" w="5132832">
                  <a:moveTo>
                    <a:pt x="0" y="0"/>
                  </a:moveTo>
                  <a:lnTo>
                    <a:pt x="5132832" y="0"/>
                  </a:lnTo>
                  <a:lnTo>
                    <a:pt x="5132832" y="114300"/>
                  </a:lnTo>
                  <a:lnTo>
                    <a:pt x="0" y="114300"/>
                  </a:lnTo>
                  <a:close/>
                </a:path>
              </a:pathLst>
            </a:custGeom>
            <a:solidFill>
              <a:srgbClr val="FFFFFF"/>
            </a:solidFill>
          </p:spPr>
        </p:sp>
      </p:grpSp>
      <p:graphicFrame>
        <p:nvGraphicFramePr>
          <p:cNvPr name="Table 4" id="4"/>
          <p:cNvGraphicFramePr>
            <a:graphicFrameLocks noGrp="true"/>
          </p:cNvGraphicFramePr>
          <p:nvPr/>
        </p:nvGraphicFramePr>
        <p:xfrm>
          <a:off x="1028700" y="2315850"/>
          <a:ext cx="16713200" cy="7799388"/>
        </p:xfrm>
        <a:graphic>
          <a:graphicData uri="http://schemas.openxmlformats.org/drawingml/2006/table">
            <a:tbl>
              <a:tblPr/>
              <a:tblGrid>
                <a:gridCol w="1641569"/>
                <a:gridCol w="4111545"/>
                <a:gridCol w="4661863"/>
                <a:gridCol w="6298223"/>
              </a:tblGrid>
              <a:tr h="965153">
                <a:tc>
                  <a:txBody>
                    <a:bodyPr anchor="t" rtlCol="false"/>
                    <a:lstStyle/>
                    <a:p>
                      <a:pPr algn="ctr">
                        <a:lnSpc>
                          <a:spcPts val="3919"/>
                        </a:lnSpc>
                        <a:defRPr/>
                      </a:pPr>
                      <a:r>
                        <a:rPr lang="en-US" sz="2799" b="true">
                          <a:solidFill>
                            <a:srgbClr val="FFFFFF"/>
                          </a:solidFill>
                          <a:latin typeface="Barlow Condensed Bold"/>
                          <a:ea typeface="Barlow Condensed Bold"/>
                          <a:cs typeface="Barlow Condensed Bold"/>
                          <a:sym typeface="Barlow Condensed Bold"/>
                        </a:rPr>
                        <a:t>STT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b="true">
                          <a:solidFill>
                            <a:srgbClr val="FFFFFF"/>
                          </a:solidFill>
                          <a:latin typeface="Barlow Condensed Bold"/>
                          <a:ea typeface="Barlow Condensed Bold"/>
                          <a:cs typeface="Barlow Condensed Bold"/>
                          <a:sym typeface="Barlow Condensed Bold"/>
                        </a:rPr>
                        <a:t>Chức năng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b="true">
                          <a:solidFill>
                            <a:srgbClr val="FFFFFF"/>
                          </a:solidFill>
                          <a:latin typeface="Barlow Condensed Bold"/>
                          <a:ea typeface="Barlow Condensed Bold"/>
                          <a:cs typeface="Barlow Condensed Bold"/>
                          <a:sym typeface="Barlow Condensed Bold"/>
                        </a:rPr>
                        <a:t>URL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399"/>
                        </a:lnSpc>
                        <a:defRPr/>
                      </a:pPr>
                      <a:r>
                        <a:rPr lang="en-US" sz="2799" b="true">
                          <a:solidFill>
                            <a:srgbClr val="FFFFFF"/>
                          </a:solidFill>
                          <a:latin typeface="Barlow Condensed Bold"/>
                          <a:ea typeface="Barlow Condensed Bold"/>
                          <a:cs typeface="Barlow Condensed Bold"/>
                          <a:sym typeface="Barlow Condensed Bold"/>
                        </a:rPr>
                        <a:t>Phương thức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Xác thực người dùng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/api/auth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POST, GET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Quản lý người dùng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/api/users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PUT,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Quản lý khoa/bộ môn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/api/departments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PUT,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Quản lý sinh viên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/api/students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PUT,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Quản lý môn học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/api/subjects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PUT,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Quản lý điểm số</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/api/grades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PUT,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76319">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Đăng ký khóa học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/api/courseRegistrations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Barlow Condensed"/>
                          <a:ea typeface="Barlow Condensed"/>
                          <a:cs typeface="Barlow Condensed"/>
                          <a:sym typeface="Barlow Condensed"/>
                        </a:rPr>
                        <a:t>GET, POST, DELETE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5" id="5"/>
          <p:cNvGrpSpPr/>
          <p:nvPr/>
        </p:nvGrpSpPr>
        <p:grpSpPr>
          <a:xfrm rot="0">
            <a:off x="605582" y="1563375"/>
            <a:ext cx="5244872" cy="685800"/>
            <a:chOff x="0" y="0"/>
            <a:chExt cx="6993163" cy="914400"/>
          </a:xfrm>
        </p:grpSpPr>
        <p:sp>
          <p:nvSpPr>
            <p:cNvPr name="Freeform 6" id="6"/>
            <p:cNvSpPr/>
            <p:nvPr/>
          </p:nvSpPr>
          <p:spPr>
            <a:xfrm flipH="false" flipV="false" rot="0">
              <a:off x="0" y="0"/>
              <a:ext cx="6993163" cy="914400"/>
            </a:xfrm>
            <a:custGeom>
              <a:avLst/>
              <a:gdLst/>
              <a:ahLst/>
              <a:cxnLst/>
              <a:rect r="r" b="b" t="t" l="l"/>
              <a:pathLst>
                <a:path h="914400" w="6993163">
                  <a:moveTo>
                    <a:pt x="0" y="0"/>
                  </a:moveTo>
                  <a:lnTo>
                    <a:pt x="6993163" y="0"/>
                  </a:lnTo>
                  <a:lnTo>
                    <a:pt x="6993163" y="914400"/>
                  </a:lnTo>
                  <a:lnTo>
                    <a:pt x="0" y="914400"/>
                  </a:lnTo>
                  <a:close/>
                </a:path>
              </a:pathLst>
            </a:custGeom>
            <a:solidFill>
              <a:srgbClr val="000000">
                <a:alpha val="0"/>
              </a:srgbClr>
            </a:solidFill>
          </p:spPr>
        </p:sp>
        <p:sp>
          <p:nvSpPr>
            <p:cNvPr name="TextBox 7" id="7"/>
            <p:cNvSpPr txBox="true"/>
            <p:nvPr/>
          </p:nvSpPr>
          <p:spPr>
            <a:xfrm>
              <a:off x="0" y="-76200"/>
              <a:ext cx="6993163" cy="990600"/>
            </a:xfrm>
            <a:prstGeom prst="rect">
              <a:avLst/>
            </a:prstGeom>
          </p:spPr>
          <p:txBody>
            <a:bodyPr anchor="t" rtlCol="false" tIns="0" lIns="0" bIns="0" rIns="0"/>
            <a:lstStyle/>
            <a:p>
              <a:pPr algn="ctr" marL="914400" indent="-304800" lvl="2">
                <a:lnSpc>
                  <a:spcPts val="5400"/>
                </a:lnSpc>
                <a:buFont typeface="Arial"/>
                <a:buChar char="⚬"/>
              </a:pPr>
              <a:r>
                <a:rPr lang="en-US" sz="4000" spc="112">
                  <a:solidFill>
                    <a:srgbClr val="FFFFFF"/>
                  </a:solidFill>
                  <a:latin typeface="Barlow Condensed"/>
                  <a:ea typeface="Barlow Condensed"/>
                  <a:cs typeface="Barlow Condensed"/>
                  <a:sym typeface="Barlow Condensed"/>
                </a:rPr>
                <a:t>Danh sách các API</a:t>
              </a:r>
            </a:p>
          </p:txBody>
        </p:sp>
      </p:grpSp>
      <p:grpSp>
        <p:nvGrpSpPr>
          <p:cNvPr name="Group 8" id="8"/>
          <p:cNvGrpSpPr/>
          <p:nvPr/>
        </p:nvGrpSpPr>
        <p:grpSpPr>
          <a:xfrm rot="0">
            <a:off x="279939" y="477203"/>
            <a:ext cx="8229384" cy="1298677"/>
            <a:chOff x="0" y="0"/>
            <a:chExt cx="10972512" cy="1731569"/>
          </a:xfrm>
        </p:grpSpPr>
        <p:sp>
          <p:nvSpPr>
            <p:cNvPr name="Freeform 9" id="9"/>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10" id="10"/>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4. Thiết kế</a:t>
              </a:r>
            </a:p>
          </p:txBody>
        </p:sp>
      </p:grpSp>
      <p:sp>
        <p:nvSpPr>
          <p:cNvPr name="Freeform 11" id="11"/>
          <p:cNvSpPr/>
          <p:nvPr/>
        </p:nvSpPr>
        <p:spPr>
          <a:xfrm flipH="false" flipV="false" rot="0">
            <a:off x="15808435" y="171893"/>
            <a:ext cx="1933465" cy="1909297"/>
          </a:xfrm>
          <a:custGeom>
            <a:avLst/>
            <a:gdLst/>
            <a:ahLst/>
            <a:cxnLst/>
            <a:rect r="r" b="b" t="t" l="l"/>
            <a:pathLst>
              <a:path h="1909297" w="1933465">
                <a:moveTo>
                  <a:pt x="0" y="0"/>
                </a:moveTo>
                <a:lnTo>
                  <a:pt x="1933465" y="0"/>
                </a:lnTo>
                <a:lnTo>
                  <a:pt x="1933465" y="1909297"/>
                </a:lnTo>
                <a:lnTo>
                  <a:pt x="0" y="1909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674934" cy="85725"/>
            <a:chOff x="0" y="0"/>
            <a:chExt cx="4899912" cy="114300"/>
          </a:xfrm>
        </p:grpSpPr>
        <p:sp>
          <p:nvSpPr>
            <p:cNvPr name="Freeform 3" id="3"/>
            <p:cNvSpPr/>
            <p:nvPr/>
          </p:nvSpPr>
          <p:spPr>
            <a:xfrm flipH="false" flipV="false" rot="0">
              <a:off x="57150" y="0"/>
              <a:ext cx="4785614" cy="114300"/>
            </a:xfrm>
            <a:custGeom>
              <a:avLst/>
              <a:gdLst/>
              <a:ahLst/>
              <a:cxnLst/>
              <a:rect r="r" b="b" t="t" l="l"/>
              <a:pathLst>
                <a:path h="114300" w="4785614">
                  <a:moveTo>
                    <a:pt x="0" y="0"/>
                  </a:moveTo>
                  <a:lnTo>
                    <a:pt x="4785614" y="0"/>
                  </a:lnTo>
                  <a:lnTo>
                    <a:pt x="4785614" y="114300"/>
                  </a:lnTo>
                  <a:lnTo>
                    <a:pt x="0" y="114300"/>
                  </a:lnTo>
                  <a:close/>
                </a:path>
              </a:pathLst>
            </a:custGeom>
            <a:solidFill>
              <a:srgbClr val="FFFFFF"/>
            </a:solidFill>
          </p:spPr>
        </p:sp>
      </p:grpSp>
      <p:grpSp>
        <p:nvGrpSpPr>
          <p:cNvPr name="Group 4" id="4"/>
          <p:cNvGrpSpPr/>
          <p:nvPr/>
        </p:nvGrpSpPr>
        <p:grpSpPr>
          <a:xfrm rot="0">
            <a:off x="4723313" y="6367226"/>
            <a:ext cx="8841373" cy="732315"/>
            <a:chOff x="0" y="0"/>
            <a:chExt cx="11788497" cy="976420"/>
          </a:xfrm>
        </p:grpSpPr>
        <p:sp>
          <p:nvSpPr>
            <p:cNvPr name="Freeform 5" id="5"/>
            <p:cNvSpPr/>
            <p:nvPr/>
          </p:nvSpPr>
          <p:spPr>
            <a:xfrm flipH="false" flipV="false" rot="0">
              <a:off x="0" y="0"/>
              <a:ext cx="11788497" cy="976420"/>
            </a:xfrm>
            <a:custGeom>
              <a:avLst/>
              <a:gdLst/>
              <a:ahLst/>
              <a:cxnLst/>
              <a:rect r="r" b="b" t="t" l="l"/>
              <a:pathLst>
                <a:path h="976420" w="11788497">
                  <a:moveTo>
                    <a:pt x="0" y="0"/>
                  </a:moveTo>
                  <a:lnTo>
                    <a:pt x="11788497" y="0"/>
                  </a:lnTo>
                  <a:lnTo>
                    <a:pt x="11788497" y="976420"/>
                  </a:lnTo>
                  <a:lnTo>
                    <a:pt x="0" y="976420"/>
                  </a:lnTo>
                  <a:close/>
                </a:path>
              </a:pathLst>
            </a:custGeom>
            <a:solidFill>
              <a:srgbClr val="000000">
                <a:alpha val="0"/>
              </a:srgbClr>
            </a:solidFill>
          </p:spPr>
        </p:sp>
        <p:sp>
          <p:nvSpPr>
            <p:cNvPr name="TextBox 6" id="6"/>
            <p:cNvSpPr txBox="true"/>
            <p:nvPr/>
          </p:nvSpPr>
          <p:spPr>
            <a:xfrm>
              <a:off x="0" y="38100"/>
              <a:ext cx="11788497" cy="938320"/>
            </a:xfrm>
            <a:prstGeom prst="rect">
              <a:avLst/>
            </a:prstGeom>
          </p:spPr>
          <p:txBody>
            <a:bodyPr anchor="t" rtlCol="false" tIns="0" lIns="0" bIns="0" rIns="0"/>
            <a:lstStyle/>
            <a:p>
              <a:pPr algn="ctr">
                <a:lnSpc>
                  <a:spcPts val="4002"/>
                </a:lnSpc>
              </a:pPr>
              <a:r>
                <a:rPr lang="en-US" sz="3739" i="true" spc="103">
                  <a:solidFill>
                    <a:srgbClr val="FFFFFF"/>
                  </a:solidFill>
                  <a:latin typeface="Barlow Condensed Italics"/>
                  <a:ea typeface="Barlow Condensed Italics"/>
                  <a:cs typeface="Barlow Condensed Italics"/>
                  <a:sym typeface="Barlow Condensed Italics"/>
                </a:rPr>
                <a:t>Sơ đồ triển khai hệ thống</a:t>
              </a:r>
            </a:p>
          </p:txBody>
        </p:sp>
      </p:grpSp>
      <p:grpSp>
        <p:nvGrpSpPr>
          <p:cNvPr name="Group 7" id="7"/>
          <p:cNvGrpSpPr/>
          <p:nvPr/>
        </p:nvGrpSpPr>
        <p:grpSpPr>
          <a:xfrm rot="0">
            <a:off x="279939" y="477203"/>
            <a:ext cx="8229384" cy="1397639"/>
            <a:chOff x="0" y="0"/>
            <a:chExt cx="10972512" cy="1863519"/>
          </a:xfrm>
        </p:grpSpPr>
        <p:sp>
          <p:nvSpPr>
            <p:cNvPr name="Freeform 8" id="8"/>
            <p:cNvSpPr/>
            <p:nvPr/>
          </p:nvSpPr>
          <p:spPr>
            <a:xfrm flipH="false" flipV="false" rot="0">
              <a:off x="0" y="0"/>
              <a:ext cx="10972512" cy="1863519"/>
            </a:xfrm>
            <a:custGeom>
              <a:avLst/>
              <a:gdLst/>
              <a:ahLst/>
              <a:cxnLst/>
              <a:rect r="r" b="b" t="t" l="l"/>
              <a:pathLst>
                <a:path h="1863519" w="10972512">
                  <a:moveTo>
                    <a:pt x="0" y="0"/>
                  </a:moveTo>
                  <a:lnTo>
                    <a:pt x="10972512" y="0"/>
                  </a:lnTo>
                  <a:lnTo>
                    <a:pt x="10972512" y="1863519"/>
                  </a:lnTo>
                  <a:lnTo>
                    <a:pt x="0" y="1863519"/>
                  </a:lnTo>
                  <a:close/>
                </a:path>
              </a:pathLst>
            </a:custGeom>
            <a:solidFill>
              <a:srgbClr val="000000">
                <a:alpha val="0"/>
              </a:srgbClr>
            </a:solidFill>
          </p:spPr>
        </p:sp>
        <p:sp>
          <p:nvSpPr>
            <p:cNvPr name="TextBox 9" id="9"/>
            <p:cNvSpPr txBox="true"/>
            <p:nvPr/>
          </p:nvSpPr>
          <p:spPr>
            <a:xfrm>
              <a:off x="0" y="-57150"/>
              <a:ext cx="10972512" cy="192066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5. Cài đặt</a:t>
              </a:r>
            </a:p>
          </p:txBody>
        </p:sp>
      </p:grpSp>
      <p:grpSp>
        <p:nvGrpSpPr>
          <p:cNvPr name="Group 10" id="10"/>
          <p:cNvGrpSpPr/>
          <p:nvPr/>
        </p:nvGrpSpPr>
        <p:grpSpPr>
          <a:xfrm rot="0">
            <a:off x="1028700" y="1874842"/>
            <a:ext cx="8841373" cy="817474"/>
            <a:chOff x="0" y="0"/>
            <a:chExt cx="11788497" cy="1089965"/>
          </a:xfrm>
        </p:grpSpPr>
        <p:sp>
          <p:nvSpPr>
            <p:cNvPr name="Freeform 11" id="11"/>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2" id="12"/>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Lựa chọn công nghệ</a:t>
              </a:r>
            </a:p>
          </p:txBody>
        </p:sp>
      </p:grpSp>
      <p:grpSp>
        <p:nvGrpSpPr>
          <p:cNvPr name="Group 13" id="13"/>
          <p:cNvGrpSpPr/>
          <p:nvPr/>
        </p:nvGrpSpPr>
        <p:grpSpPr>
          <a:xfrm rot="0">
            <a:off x="1611918" y="7314811"/>
            <a:ext cx="14853355" cy="1871815"/>
            <a:chOff x="0" y="0"/>
            <a:chExt cx="19804473" cy="2495753"/>
          </a:xfrm>
        </p:grpSpPr>
        <p:sp>
          <p:nvSpPr>
            <p:cNvPr name="Freeform 14" id="14"/>
            <p:cNvSpPr/>
            <p:nvPr/>
          </p:nvSpPr>
          <p:spPr>
            <a:xfrm flipH="false" flipV="false" rot="0">
              <a:off x="0" y="0"/>
              <a:ext cx="19804473" cy="2495753"/>
            </a:xfrm>
            <a:custGeom>
              <a:avLst/>
              <a:gdLst/>
              <a:ahLst/>
              <a:cxnLst/>
              <a:rect r="r" b="b" t="t" l="l"/>
              <a:pathLst>
                <a:path h="2495753" w="19804473">
                  <a:moveTo>
                    <a:pt x="0" y="0"/>
                  </a:moveTo>
                  <a:lnTo>
                    <a:pt x="19804473" y="0"/>
                  </a:lnTo>
                  <a:lnTo>
                    <a:pt x="19804473" y="2495753"/>
                  </a:lnTo>
                  <a:lnTo>
                    <a:pt x="0" y="2495753"/>
                  </a:lnTo>
                  <a:close/>
                </a:path>
              </a:pathLst>
            </a:custGeom>
            <a:solidFill>
              <a:srgbClr val="000000">
                <a:alpha val="0"/>
              </a:srgbClr>
            </a:solidFill>
          </p:spPr>
        </p:sp>
        <p:sp>
          <p:nvSpPr>
            <p:cNvPr name="TextBox 15" id="15"/>
            <p:cNvSpPr txBox="true"/>
            <p:nvPr/>
          </p:nvSpPr>
          <p:spPr>
            <a:xfrm>
              <a:off x="0" y="-47625"/>
              <a:ext cx="19804473" cy="2543378"/>
            </a:xfrm>
            <a:prstGeom prst="rect">
              <a:avLst/>
            </a:prstGeom>
          </p:spPr>
          <p:txBody>
            <a:bodyPr anchor="t" rtlCol="false" tIns="0" lIns="0" bIns="0" rIns="0"/>
            <a:lstStyle/>
            <a:p>
              <a:pPr algn="ctr">
                <a:lnSpc>
                  <a:spcPts val="4974"/>
                </a:lnSpc>
              </a:pPr>
              <a:r>
                <a:rPr lang="en-US" sz="3739" spc="103">
                  <a:solidFill>
                    <a:srgbClr val="FFFFFF"/>
                  </a:solidFill>
                  <a:latin typeface="Barlow Condensed"/>
                  <a:ea typeface="Barlow Condensed"/>
                  <a:cs typeface="Barlow Condensed"/>
                  <a:sym typeface="Barlow Condensed"/>
                </a:rPr>
                <a:t>Mô tả: Người dùng gửi yêu cầu qua ứng dụng Web, yêu cầu được gửi đến API trên Web Server để xử lý. Web Server kết nối với cơ sở dữ liệu, truy xuất dữ liệu và trả lại cho ứng dụng Web hiển thị kết quả cho người dùng.</a:t>
              </a:r>
            </a:p>
          </p:txBody>
        </p:sp>
      </p:grpSp>
      <p:sp>
        <p:nvSpPr>
          <p:cNvPr name="Freeform 16" id="16"/>
          <p:cNvSpPr/>
          <p:nvPr/>
        </p:nvSpPr>
        <p:spPr>
          <a:xfrm flipH="false" flipV="false" rot="0">
            <a:off x="2521856" y="3283689"/>
            <a:ext cx="13244288" cy="2864462"/>
          </a:xfrm>
          <a:custGeom>
            <a:avLst/>
            <a:gdLst/>
            <a:ahLst/>
            <a:cxnLst/>
            <a:rect r="r" b="b" t="t" l="l"/>
            <a:pathLst>
              <a:path h="2864462" w="13244288">
                <a:moveTo>
                  <a:pt x="0" y="0"/>
                </a:moveTo>
                <a:lnTo>
                  <a:pt x="13244288" y="0"/>
                </a:lnTo>
                <a:lnTo>
                  <a:pt x="13244288" y="2864462"/>
                </a:lnTo>
                <a:lnTo>
                  <a:pt x="0" y="2864462"/>
                </a:lnTo>
                <a:lnTo>
                  <a:pt x="0" y="0"/>
                </a:lnTo>
                <a:close/>
              </a:path>
            </a:pathLst>
          </a:custGeom>
          <a:blipFill>
            <a:blip r:embed="rId2"/>
            <a:stretch>
              <a:fillRect l="0" t="0" r="0" b="0"/>
            </a:stretch>
          </a:blipFill>
        </p:spPr>
      </p:sp>
      <p:sp>
        <p:nvSpPr>
          <p:cNvPr name="Freeform 17" id="17"/>
          <p:cNvSpPr/>
          <p:nvPr/>
        </p:nvSpPr>
        <p:spPr>
          <a:xfrm flipH="false" flipV="false" rot="0">
            <a:off x="14122360" y="4021575"/>
            <a:ext cx="631853" cy="1388689"/>
          </a:xfrm>
          <a:custGeom>
            <a:avLst/>
            <a:gdLst/>
            <a:ahLst/>
            <a:cxnLst/>
            <a:rect r="r" b="b" t="t" l="l"/>
            <a:pathLst>
              <a:path h="1388689" w="631853">
                <a:moveTo>
                  <a:pt x="0" y="0"/>
                </a:moveTo>
                <a:lnTo>
                  <a:pt x="631854" y="0"/>
                </a:lnTo>
                <a:lnTo>
                  <a:pt x="631854" y="1388689"/>
                </a:lnTo>
                <a:lnTo>
                  <a:pt x="0" y="1388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3552585" y="5548778"/>
            <a:ext cx="695370" cy="225009"/>
          </a:xfrm>
          <a:prstGeom prst="rect">
            <a:avLst/>
          </a:prstGeom>
        </p:spPr>
        <p:txBody>
          <a:bodyPr anchor="t" rtlCol="false" tIns="0" lIns="0" bIns="0" rIns="0">
            <a:spAutoFit/>
          </a:bodyPr>
          <a:lstStyle/>
          <a:p>
            <a:pPr algn="ctr">
              <a:lnSpc>
                <a:spcPts val="1737"/>
              </a:lnSpc>
              <a:spcBef>
                <a:spcPct val="0"/>
              </a:spcBef>
            </a:pPr>
            <a:r>
              <a:rPr lang="en-US" b="true" sz="1623" spc="45">
                <a:solidFill>
                  <a:srgbClr val="000000"/>
                </a:solidFill>
                <a:latin typeface="Barlow Condensed Bold"/>
                <a:ea typeface="Barlow Condensed Bold"/>
                <a:cs typeface="Barlow Condensed Bold"/>
                <a:sym typeface="Barlow Condensed Bold"/>
              </a:rPr>
              <a:t>WEBSITE</a:t>
            </a:r>
          </a:p>
        </p:txBody>
      </p:sp>
      <p:sp>
        <p:nvSpPr>
          <p:cNvPr name="TextBox 19" id="19"/>
          <p:cNvSpPr txBox="true"/>
          <p:nvPr/>
        </p:nvSpPr>
        <p:spPr>
          <a:xfrm rot="0">
            <a:off x="8614969" y="5548778"/>
            <a:ext cx="890290" cy="226771"/>
          </a:xfrm>
          <a:prstGeom prst="rect">
            <a:avLst/>
          </a:prstGeom>
        </p:spPr>
        <p:txBody>
          <a:bodyPr anchor="t" rtlCol="false" tIns="0" lIns="0" bIns="0" rIns="0">
            <a:spAutoFit/>
          </a:bodyPr>
          <a:lstStyle/>
          <a:p>
            <a:pPr algn="ctr">
              <a:lnSpc>
                <a:spcPts val="1733"/>
              </a:lnSpc>
              <a:spcBef>
                <a:spcPct val="0"/>
              </a:spcBef>
            </a:pPr>
            <a:r>
              <a:rPr lang="en-US" b="true" sz="1620" spc="45">
                <a:solidFill>
                  <a:srgbClr val="000000"/>
                </a:solidFill>
                <a:latin typeface="Barlow Condensed Bold"/>
                <a:ea typeface="Barlow Condensed Bold"/>
                <a:cs typeface="Barlow Condensed Bold"/>
                <a:sym typeface="Barlow Condensed Bold"/>
              </a:rPr>
              <a:t>WEB SERVE</a:t>
            </a:r>
          </a:p>
        </p:txBody>
      </p:sp>
      <p:sp>
        <p:nvSpPr>
          <p:cNvPr name="TextBox 20" id="20"/>
          <p:cNvSpPr txBox="true"/>
          <p:nvPr/>
        </p:nvSpPr>
        <p:spPr>
          <a:xfrm rot="0">
            <a:off x="14082216" y="5547016"/>
            <a:ext cx="712143" cy="226771"/>
          </a:xfrm>
          <a:prstGeom prst="rect">
            <a:avLst/>
          </a:prstGeom>
        </p:spPr>
        <p:txBody>
          <a:bodyPr anchor="t" rtlCol="false" tIns="0" lIns="0" bIns="0" rIns="0">
            <a:spAutoFit/>
          </a:bodyPr>
          <a:lstStyle/>
          <a:p>
            <a:pPr algn="ctr">
              <a:lnSpc>
                <a:spcPts val="1733"/>
              </a:lnSpc>
              <a:spcBef>
                <a:spcPct val="0"/>
              </a:spcBef>
            </a:pPr>
            <a:r>
              <a:rPr lang="en-US" b="true" sz="1620" spc="45">
                <a:solidFill>
                  <a:srgbClr val="000000"/>
                </a:solidFill>
                <a:latin typeface="Barlow Condensed Bold"/>
                <a:ea typeface="Barlow Condensed Bold"/>
                <a:cs typeface="Barlow Condensed Bold"/>
                <a:sym typeface="Barlow Condensed Bold"/>
              </a:rPr>
              <a:t>MongoDB</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1DDEB"/>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65" r="0" b="-65"/>
            </a:stretch>
          </a:blipFill>
        </p:spPr>
      </p:sp>
      <p:sp>
        <p:nvSpPr>
          <p:cNvPr name="Freeform 3" id="3"/>
          <p:cNvSpPr/>
          <p:nvPr/>
        </p:nvSpPr>
        <p:spPr>
          <a:xfrm flipH="false" flipV="false" rot="0">
            <a:off x="5019320" y="1956686"/>
            <a:ext cx="1400485" cy="7301614"/>
          </a:xfrm>
          <a:custGeom>
            <a:avLst/>
            <a:gdLst/>
            <a:ahLst/>
            <a:cxnLst/>
            <a:rect r="r" b="b" t="t" l="l"/>
            <a:pathLst>
              <a:path h="7301614" w="1400485">
                <a:moveTo>
                  <a:pt x="0" y="0"/>
                </a:moveTo>
                <a:lnTo>
                  <a:pt x="1400485" y="0"/>
                </a:lnTo>
                <a:lnTo>
                  <a:pt x="1400485" y="7301614"/>
                </a:lnTo>
                <a:lnTo>
                  <a:pt x="0" y="7301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016048">
            <a:off x="12386549" y="-493525"/>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6">
              <a:extLst>
                <a:ext uri="{96DAC541-7B7A-43D3-8B79-37D633B846F1}">
                  <asvg:svgBlip xmlns:asvg="http://schemas.microsoft.com/office/drawing/2016/SVG/main" r:embed="rId7"/>
                </a:ext>
              </a:extLst>
            </a:blip>
            <a:stretch>
              <a:fillRect l="0" t="-44" r="0" b="-44"/>
            </a:stretch>
          </a:blipFill>
        </p:spPr>
      </p:sp>
      <p:grpSp>
        <p:nvGrpSpPr>
          <p:cNvPr name="Group 5" id="5"/>
          <p:cNvGrpSpPr/>
          <p:nvPr/>
        </p:nvGrpSpPr>
        <p:grpSpPr>
          <a:xfrm rot="0">
            <a:off x="4742989" y="-77431"/>
            <a:ext cx="7416941" cy="2413810"/>
            <a:chOff x="0" y="0"/>
            <a:chExt cx="9889255" cy="3218413"/>
          </a:xfrm>
        </p:grpSpPr>
        <p:sp>
          <p:nvSpPr>
            <p:cNvPr name="Freeform 6" id="6"/>
            <p:cNvSpPr/>
            <p:nvPr/>
          </p:nvSpPr>
          <p:spPr>
            <a:xfrm flipH="false" flipV="false" rot="0">
              <a:off x="0" y="0"/>
              <a:ext cx="9889255" cy="3218413"/>
            </a:xfrm>
            <a:custGeom>
              <a:avLst/>
              <a:gdLst/>
              <a:ahLst/>
              <a:cxnLst/>
              <a:rect r="r" b="b" t="t" l="l"/>
              <a:pathLst>
                <a:path h="3218413" w="9889255">
                  <a:moveTo>
                    <a:pt x="0" y="0"/>
                  </a:moveTo>
                  <a:lnTo>
                    <a:pt x="9889255" y="0"/>
                  </a:lnTo>
                  <a:lnTo>
                    <a:pt x="9889255" y="3218413"/>
                  </a:lnTo>
                  <a:lnTo>
                    <a:pt x="0" y="3218413"/>
                  </a:lnTo>
                  <a:close/>
                </a:path>
              </a:pathLst>
            </a:custGeom>
            <a:solidFill>
              <a:srgbClr val="000000">
                <a:alpha val="0"/>
              </a:srgbClr>
            </a:solidFill>
          </p:spPr>
        </p:sp>
        <p:sp>
          <p:nvSpPr>
            <p:cNvPr name="TextBox 7" id="7"/>
            <p:cNvSpPr txBox="true"/>
            <p:nvPr/>
          </p:nvSpPr>
          <p:spPr>
            <a:xfrm>
              <a:off x="0" y="-171450"/>
              <a:ext cx="9889255" cy="3389863"/>
            </a:xfrm>
            <a:prstGeom prst="rect">
              <a:avLst/>
            </a:prstGeom>
          </p:spPr>
          <p:txBody>
            <a:bodyPr anchor="t" rtlCol="false" tIns="0" lIns="0" bIns="0" rIns="0"/>
            <a:lstStyle/>
            <a:p>
              <a:pPr algn="ctr">
                <a:lnSpc>
                  <a:spcPts val="13773"/>
                </a:lnSpc>
              </a:pPr>
              <a:r>
                <a:rPr lang="en-US" b="true" sz="9980" spc="977">
                  <a:solidFill>
                    <a:srgbClr val="231F20"/>
                  </a:solidFill>
                  <a:latin typeface="Oswald Bold"/>
                  <a:ea typeface="Oswald Bold"/>
                  <a:cs typeface="Oswald Bold"/>
                  <a:sym typeface="Oswald Bold"/>
                </a:rPr>
                <a:t>CONTENT</a:t>
              </a:r>
            </a:p>
          </p:txBody>
        </p:sp>
      </p:grpSp>
      <p:grpSp>
        <p:nvGrpSpPr>
          <p:cNvPr name="Group 8" id="8"/>
          <p:cNvGrpSpPr/>
          <p:nvPr/>
        </p:nvGrpSpPr>
        <p:grpSpPr>
          <a:xfrm rot="0">
            <a:off x="5231353" y="2403054"/>
            <a:ext cx="937219" cy="1028375"/>
            <a:chOff x="0" y="0"/>
            <a:chExt cx="1249625" cy="1371167"/>
          </a:xfrm>
        </p:grpSpPr>
        <p:sp>
          <p:nvSpPr>
            <p:cNvPr name="Freeform 9" id="9"/>
            <p:cNvSpPr/>
            <p:nvPr/>
          </p:nvSpPr>
          <p:spPr>
            <a:xfrm flipH="false" flipV="false" rot="0">
              <a:off x="0" y="0"/>
              <a:ext cx="1249625" cy="1371167"/>
            </a:xfrm>
            <a:custGeom>
              <a:avLst/>
              <a:gdLst/>
              <a:ahLst/>
              <a:cxnLst/>
              <a:rect r="r" b="b" t="t" l="l"/>
              <a:pathLst>
                <a:path h="1371167" w="1249625">
                  <a:moveTo>
                    <a:pt x="0" y="0"/>
                  </a:moveTo>
                  <a:lnTo>
                    <a:pt x="1249625" y="0"/>
                  </a:lnTo>
                  <a:lnTo>
                    <a:pt x="1249625" y="1371167"/>
                  </a:lnTo>
                  <a:lnTo>
                    <a:pt x="0" y="1371167"/>
                  </a:lnTo>
                  <a:close/>
                </a:path>
              </a:pathLst>
            </a:custGeom>
            <a:solidFill>
              <a:srgbClr val="000000">
                <a:alpha val="0"/>
              </a:srgbClr>
            </a:solidFill>
          </p:spPr>
        </p:sp>
        <p:sp>
          <p:nvSpPr>
            <p:cNvPr name="TextBox 10" id="10"/>
            <p:cNvSpPr txBox="true"/>
            <p:nvPr/>
          </p:nvSpPr>
          <p:spPr>
            <a:xfrm>
              <a:off x="0" y="-9525"/>
              <a:ext cx="1249625" cy="1380692"/>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01</a:t>
              </a:r>
            </a:p>
          </p:txBody>
        </p:sp>
      </p:grpSp>
      <p:grpSp>
        <p:nvGrpSpPr>
          <p:cNvPr name="Group 11" id="11"/>
          <p:cNvGrpSpPr/>
          <p:nvPr/>
        </p:nvGrpSpPr>
        <p:grpSpPr>
          <a:xfrm rot="0">
            <a:off x="5250954" y="3361712"/>
            <a:ext cx="937219" cy="1038501"/>
            <a:chOff x="0" y="0"/>
            <a:chExt cx="1249625" cy="1384668"/>
          </a:xfrm>
        </p:grpSpPr>
        <p:sp>
          <p:nvSpPr>
            <p:cNvPr name="Freeform 12" id="12"/>
            <p:cNvSpPr/>
            <p:nvPr/>
          </p:nvSpPr>
          <p:spPr>
            <a:xfrm flipH="false" flipV="false" rot="0">
              <a:off x="0" y="0"/>
              <a:ext cx="1249625" cy="1384668"/>
            </a:xfrm>
            <a:custGeom>
              <a:avLst/>
              <a:gdLst/>
              <a:ahLst/>
              <a:cxnLst/>
              <a:rect r="r" b="b" t="t" l="l"/>
              <a:pathLst>
                <a:path h="1384668" w="1249625">
                  <a:moveTo>
                    <a:pt x="0" y="0"/>
                  </a:moveTo>
                  <a:lnTo>
                    <a:pt x="1249625" y="0"/>
                  </a:lnTo>
                  <a:lnTo>
                    <a:pt x="1249625" y="1384668"/>
                  </a:lnTo>
                  <a:lnTo>
                    <a:pt x="0" y="1384668"/>
                  </a:lnTo>
                  <a:close/>
                </a:path>
              </a:pathLst>
            </a:custGeom>
            <a:solidFill>
              <a:srgbClr val="000000">
                <a:alpha val="0"/>
              </a:srgbClr>
            </a:solidFill>
          </p:spPr>
        </p:sp>
        <p:sp>
          <p:nvSpPr>
            <p:cNvPr name="TextBox 13" id="13"/>
            <p:cNvSpPr txBox="true"/>
            <p:nvPr/>
          </p:nvSpPr>
          <p:spPr>
            <a:xfrm>
              <a:off x="0" y="-9525"/>
              <a:ext cx="1249625" cy="1394193"/>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02</a:t>
              </a:r>
            </a:p>
          </p:txBody>
        </p:sp>
      </p:grpSp>
      <p:grpSp>
        <p:nvGrpSpPr>
          <p:cNvPr name="Group 14" id="14"/>
          <p:cNvGrpSpPr/>
          <p:nvPr/>
        </p:nvGrpSpPr>
        <p:grpSpPr>
          <a:xfrm rot="0">
            <a:off x="5250954" y="4323737"/>
            <a:ext cx="937219" cy="1028375"/>
            <a:chOff x="0" y="0"/>
            <a:chExt cx="1249625" cy="1371167"/>
          </a:xfrm>
        </p:grpSpPr>
        <p:sp>
          <p:nvSpPr>
            <p:cNvPr name="Freeform 15" id="15"/>
            <p:cNvSpPr/>
            <p:nvPr/>
          </p:nvSpPr>
          <p:spPr>
            <a:xfrm flipH="false" flipV="false" rot="0">
              <a:off x="0" y="0"/>
              <a:ext cx="1249625" cy="1371167"/>
            </a:xfrm>
            <a:custGeom>
              <a:avLst/>
              <a:gdLst/>
              <a:ahLst/>
              <a:cxnLst/>
              <a:rect r="r" b="b" t="t" l="l"/>
              <a:pathLst>
                <a:path h="1371167" w="1249625">
                  <a:moveTo>
                    <a:pt x="0" y="0"/>
                  </a:moveTo>
                  <a:lnTo>
                    <a:pt x="1249625" y="0"/>
                  </a:lnTo>
                  <a:lnTo>
                    <a:pt x="1249625" y="1371167"/>
                  </a:lnTo>
                  <a:lnTo>
                    <a:pt x="0" y="1371167"/>
                  </a:lnTo>
                  <a:close/>
                </a:path>
              </a:pathLst>
            </a:custGeom>
            <a:solidFill>
              <a:srgbClr val="000000">
                <a:alpha val="0"/>
              </a:srgbClr>
            </a:solidFill>
          </p:spPr>
        </p:sp>
        <p:sp>
          <p:nvSpPr>
            <p:cNvPr name="TextBox 16" id="16"/>
            <p:cNvSpPr txBox="true"/>
            <p:nvPr/>
          </p:nvSpPr>
          <p:spPr>
            <a:xfrm>
              <a:off x="0" y="-9525"/>
              <a:ext cx="1249625" cy="1380692"/>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03</a:t>
              </a:r>
            </a:p>
          </p:txBody>
        </p:sp>
      </p:grpSp>
      <p:grpSp>
        <p:nvGrpSpPr>
          <p:cNvPr name="Group 17" id="17"/>
          <p:cNvGrpSpPr/>
          <p:nvPr/>
        </p:nvGrpSpPr>
        <p:grpSpPr>
          <a:xfrm rot="0">
            <a:off x="5250954" y="5285762"/>
            <a:ext cx="937219" cy="1055373"/>
            <a:chOff x="0" y="0"/>
            <a:chExt cx="1249625" cy="1407164"/>
          </a:xfrm>
        </p:grpSpPr>
        <p:sp>
          <p:nvSpPr>
            <p:cNvPr name="Freeform 18" id="18"/>
            <p:cNvSpPr/>
            <p:nvPr/>
          </p:nvSpPr>
          <p:spPr>
            <a:xfrm flipH="false" flipV="false" rot="0">
              <a:off x="0" y="0"/>
              <a:ext cx="1249625" cy="1407164"/>
            </a:xfrm>
            <a:custGeom>
              <a:avLst/>
              <a:gdLst/>
              <a:ahLst/>
              <a:cxnLst/>
              <a:rect r="r" b="b" t="t" l="l"/>
              <a:pathLst>
                <a:path h="1407164" w="1249625">
                  <a:moveTo>
                    <a:pt x="0" y="0"/>
                  </a:moveTo>
                  <a:lnTo>
                    <a:pt x="1249625" y="0"/>
                  </a:lnTo>
                  <a:lnTo>
                    <a:pt x="1249625" y="1407164"/>
                  </a:lnTo>
                  <a:lnTo>
                    <a:pt x="0" y="1407164"/>
                  </a:lnTo>
                  <a:close/>
                </a:path>
              </a:pathLst>
            </a:custGeom>
            <a:solidFill>
              <a:srgbClr val="000000">
                <a:alpha val="0"/>
              </a:srgbClr>
            </a:solidFill>
          </p:spPr>
        </p:sp>
        <p:sp>
          <p:nvSpPr>
            <p:cNvPr name="TextBox 19" id="19"/>
            <p:cNvSpPr txBox="true"/>
            <p:nvPr/>
          </p:nvSpPr>
          <p:spPr>
            <a:xfrm>
              <a:off x="0" y="-9525"/>
              <a:ext cx="1249625" cy="1416689"/>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04</a:t>
              </a:r>
            </a:p>
          </p:txBody>
        </p:sp>
      </p:grpSp>
      <p:grpSp>
        <p:nvGrpSpPr>
          <p:cNvPr name="Group 20" id="20"/>
          <p:cNvGrpSpPr/>
          <p:nvPr/>
        </p:nvGrpSpPr>
        <p:grpSpPr>
          <a:xfrm rot="0">
            <a:off x="5250954" y="6250686"/>
            <a:ext cx="937219" cy="1070972"/>
            <a:chOff x="0" y="0"/>
            <a:chExt cx="1249625" cy="1427963"/>
          </a:xfrm>
        </p:grpSpPr>
        <p:sp>
          <p:nvSpPr>
            <p:cNvPr name="Freeform 21" id="21"/>
            <p:cNvSpPr/>
            <p:nvPr/>
          </p:nvSpPr>
          <p:spPr>
            <a:xfrm flipH="false" flipV="false" rot="0">
              <a:off x="0" y="0"/>
              <a:ext cx="1249625" cy="1427963"/>
            </a:xfrm>
            <a:custGeom>
              <a:avLst/>
              <a:gdLst/>
              <a:ahLst/>
              <a:cxnLst/>
              <a:rect r="r" b="b" t="t" l="l"/>
              <a:pathLst>
                <a:path h="1427963" w="1249625">
                  <a:moveTo>
                    <a:pt x="0" y="0"/>
                  </a:moveTo>
                  <a:lnTo>
                    <a:pt x="1249625" y="0"/>
                  </a:lnTo>
                  <a:lnTo>
                    <a:pt x="1249625" y="1427963"/>
                  </a:lnTo>
                  <a:lnTo>
                    <a:pt x="0" y="1427963"/>
                  </a:lnTo>
                  <a:close/>
                </a:path>
              </a:pathLst>
            </a:custGeom>
            <a:solidFill>
              <a:srgbClr val="000000">
                <a:alpha val="0"/>
              </a:srgbClr>
            </a:solidFill>
          </p:spPr>
        </p:sp>
        <p:sp>
          <p:nvSpPr>
            <p:cNvPr name="TextBox 22" id="22"/>
            <p:cNvSpPr txBox="true"/>
            <p:nvPr/>
          </p:nvSpPr>
          <p:spPr>
            <a:xfrm>
              <a:off x="0" y="-9525"/>
              <a:ext cx="1249625" cy="1437488"/>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05</a:t>
              </a:r>
            </a:p>
          </p:txBody>
        </p:sp>
      </p:grpSp>
      <p:grpSp>
        <p:nvGrpSpPr>
          <p:cNvPr name="Group 23" id="23"/>
          <p:cNvGrpSpPr/>
          <p:nvPr/>
        </p:nvGrpSpPr>
        <p:grpSpPr>
          <a:xfrm rot="0">
            <a:off x="5231353" y="7212711"/>
            <a:ext cx="937219" cy="1088118"/>
            <a:chOff x="0" y="0"/>
            <a:chExt cx="1249625" cy="1450824"/>
          </a:xfrm>
        </p:grpSpPr>
        <p:sp>
          <p:nvSpPr>
            <p:cNvPr name="Freeform 24" id="24"/>
            <p:cNvSpPr/>
            <p:nvPr/>
          </p:nvSpPr>
          <p:spPr>
            <a:xfrm flipH="false" flipV="false" rot="0">
              <a:off x="0" y="0"/>
              <a:ext cx="1249625" cy="1450824"/>
            </a:xfrm>
            <a:custGeom>
              <a:avLst/>
              <a:gdLst/>
              <a:ahLst/>
              <a:cxnLst/>
              <a:rect r="r" b="b" t="t" l="l"/>
              <a:pathLst>
                <a:path h="1450824" w="1249625">
                  <a:moveTo>
                    <a:pt x="0" y="0"/>
                  </a:moveTo>
                  <a:lnTo>
                    <a:pt x="1249625" y="0"/>
                  </a:lnTo>
                  <a:lnTo>
                    <a:pt x="1249625" y="1450824"/>
                  </a:lnTo>
                  <a:lnTo>
                    <a:pt x="0" y="1450824"/>
                  </a:lnTo>
                  <a:close/>
                </a:path>
              </a:pathLst>
            </a:custGeom>
            <a:solidFill>
              <a:srgbClr val="000000">
                <a:alpha val="0"/>
              </a:srgbClr>
            </a:solidFill>
          </p:spPr>
        </p:sp>
        <p:sp>
          <p:nvSpPr>
            <p:cNvPr name="TextBox 25" id="25"/>
            <p:cNvSpPr txBox="true"/>
            <p:nvPr/>
          </p:nvSpPr>
          <p:spPr>
            <a:xfrm>
              <a:off x="0" y="-9525"/>
              <a:ext cx="1249625" cy="1460349"/>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06</a:t>
              </a:r>
            </a:p>
          </p:txBody>
        </p:sp>
      </p:grpSp>
      <p:grpSp>
        <p:nvGrpSpPr>
          <p:cNvPr name="Group 26" id="26"/>
          <p:cNvGrpSpPr/>
          <p:nvPr/>
        </p:nvGrpSpPr>
        <p:grpSpPr>
          <a:xfrm rot="0">
            <a:off x="5250954" y="8174736"/>
            <a:ext cx="937219" cy="1083564"/>
            <a:chOff x="0" y="0"/>
            <a:chExt cx="1249625" cy="1444752"/>
          </a:xfrm>
        </p:grpSpPr>
        <p:sp>
          <p:nvSpPr>
            <p:cNvPr name="Freeform 27" id="27"/>
            <p:cNvSpPr/>
            <p:nvPr/>
          </p:nvSpPr>
          <p:spPr>
            <a:xfrm flipH="false" flipV="false" rot="0">
              <a:off x="0" y="0"/>
              <a:ext cx="1249625" cy="1444752"/>
            </a:xfrm>
            <a:custGeom>
              <a:avLst/>
              <a:gdLst/>
              <a:ahLst/>
              <a:cxnLst/>
              <a:rect r="r" b="b" t="t" l="l"/>
              <a:pathLst>
                <a:path h="1444752" w="1249625">
                  <a:moveTo>
                    <a:pt x="0" y="0"/>
                  </a:moveTo>
                  <a:lnTo>
                    <a:pt x="1249625" y="0"/>
                  </a:lnTo>
                  <a:lnTo>
                    <a:pt x="1249625" y="1444752"/>
                  </a:lnTo>
                  <a:lnTo>
                    <a:pt x="0" y="1444752"/>
                  </a:lnTo>
                  <a:close/>
                </a:path>
              </a:pathLst>
            </a:custGeom>
            <a:solidFill>
              <a:srgbClr val="000000">
                <a:alpha val="0"/>
              </a:srgbClr>
            </a:solidFill>
          </p:spPr>
        </p:sp>
        <p:sp>
          <p:nvSpPr>
            <p:cNvPr name="TextBox 28" id="28"/>
            <p:cNvSpPr txBox="true"/>
            <p:nvPr/>
          </p:nvSpPr>
          <p:spPr>
            <a:xfrm>
              <a:off x="0" y="-9525"/>
              <a:ext cx="1249625" cy="1454277"/>
            </a:xfrm>
            <a:prstGeom prst="rect">
              <a:avLst/>
            </a:prstGeom>
          </p:spPr>
          <p:txBody>
            <a:bodyPr anchor="t" rtlCol="false" tIns="0" lIns="0" bIns="0" rIns="0"/>
            <a:lstStyle/>
            <a:p>
              <a:pPr algn="ctr">
                <a:lnSpc>
                  <a:spcPts val="5125"/>
                </a:lnSpc>
              </a:pPr>
              <a:r>
                <a:rPr lang="en-US" b="true" sz="4271" i="true">
                  <a:solidFill>
                    <a:srgbClr val="363636"/>
                  </a:solidFill>
                  <a:latin typeface="Oswald Bold"/>
                  <a:ea typeface="Oswald Bold"/>
                  <a:cs typeface="Oswald Bold"/>
                  <a:sym typeface="Oswald Bold"/>
                </a:rPr>
                <a:t>07</a:t>
              </a:r>
            </a:p>
          </p:txBody>
        </p:sp>
      </p:grpSp>
      <p:grpSp>
        <p:nvGrpSpPr>
          <p:cNvPr name="Group 29" id="29"/>
          <p:cNvGrpSpPr/>
          <p:nvPr/>
        </p:nvGrpSpPr>
        <p:grpSpPr>
          <a:xfrm rot="0">
            <a:off x="6750493" y="2467338"/>
            <a:ext cx="5790503" cy="545973"/>
            <a:chOff x="0" y="0"/>
            <a:chExt cx="7720671" cy="727964"/>
          </a:xfrm>
        </p:grpSpPr>
        <p:sp>
          <p:nvSpPr>
            <p:cNvPr name="Freeform 30" id="30"/>
            <p:cNvSpPr/>
            <p:nvPr/>
          </p:nvSpPr>
          <p:spPr>
            <a:xfrm flipH="false" flipV="false" rot="0">
              <a:off x="0" y="0"/>
              <a:ext cx="7720671" cy="727964"/>
            </a:xfrm>
            <a:custGeom>
              <a:avLst/>
              <a:gdLst/>
              <a:ahLst/>
              <a:cxnLst/>
              <a:rect r="r" b="b" t="t" l="l"/>
              <a:pathLst>
                <a:path h="727964" w="7720671">
                  <a:moveTo>
                    <a:pt x="0" y="0"/>
                  </a:moveTo>
                  <a:lnTo>
                    <a:pt x="7720671" y="0"/>
                  </a:lnTo>
                  <a:lnTo>
                    <a:pt x="7720671" y="727964"/>
                  </a:lnTo>
                  <a:lnTo>
                    <a:pt x="0" y="727964"/>
                  </a:lnTo>
                  <a:close/>
                </a:path>
              </a:pathLst>
            </a:custGeom>
            <a:solidFill>
              <a:srgbClr val="000000">
                <a:alpha val="0"/>
              </a:srgbClr>
            </a:solidFill>
          </p:spPr>
        </p:sp>
        <p:sp>
          <p:nvSpPr>
            <p:cNvPr name="TextBox 31" id="31"/>
            <p:cNvSpPr txBox="true"/>
            <p:nvPr/>
          </p:nvSpPr>
          <p:spPr>
            <a:xfrm>
              <a:off x="0" y="-66675"/>
              <a:ext cx="7720671"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GIỚI THIỆU ĐỀ TÀI</a:t>
              </a:r>
            </a:p>
          </p:txBody>
        </p:sp>
      </p:grpSp>
      <p:grpSp>
        <p:nvGrpSpPr>
          <p:cNvPr name="Group 32" id="32"/>
          <p:cNvGrpSpPr/>
          <p:nvPr/>
        </p:nvGrpSpPr>
        <p:grpSpPr>
          <a:xfrm rot="0">
            <a:off x="6750493" y="3419222"/>
            <a:ext cx="6076629" cy="545973"/>
            <a:chOff x="0" y="0"/>
            <a:chExt cx="8102172" cy="727964"/>
          </a:xfrm>
        </p:grpSpPr>
        <p:sp>
          <p:nvSpPr>
            <p:cNvPr name="Freeform 33" id="33"/>
            <p:cNvSpPr/>
            <p:nvPr/>
          </p:nvSpPr>
          <p:spPr>
            <a:xfrm flipH="false" flipV="false" rot="0">
              <a:off x="0" y="0"/>
              <a:ext cx="8102172" cy="727964"/>
            </a:xfrm>
            <a:custGeom>
              <a:avLst/>
              <a:gdLst/>
              <a:ahLst/>
              <a:cxnLst/>
              <a:rect r="r" b="b" t="t" l="l"/>
              <a:pathLst>
                <a:path h="727964" w="8102172">
                  <a:moveTo>
                    <a:pt x="0" y="0"/>
                  </a:moveTo>
                  <a:lnTo>
                    <a:pt x="8102172" y="0"/>
                  </a:lnTo>
                  <a:lnTo>
                    <a:pt x="8102172" y="727964"/>
                  </a:lnTo>
                  <a:lnTo>
                    <a:pt x="0" y="727964"/>
                  </a:lnTo>
                  <a:close/>
                </a:path>
              </a:pathLst>
            </a:custGeom>
            <a:solidFill>
              <a:srgbClr val="000000">
                <a:alpha val="0"/>
              </a:srgbClr>
            </a:solidFill>
          </p:spPr>
        </p:sp>
        <p:sp>
          <p:nvSpPr>
            <p:cNvPr name="TextBox 34" id="34"/>
            <p:cNvSpPr txBox="true"/>
            <p:nvPr/>
          </p:nvSpPr>
          <p:spPr>
            <a:xfrm>
              <a:off x="0" y="-66675"/>
              <a:ext cx="8102172"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MÔ HÌNH USE CASE</a:t>
              </a:r>
            </a:p>
          </p:txBody>
        </p:sp>
      </p:grpSp>
      <p:grpSp>
        <p:nvGrpSpPr>
          <p:cNvPr name="Group 35" id="35"/>
          <p:cNvGrpSpPr/>
          <p:nvPr/>
        </p:nvGrpSpPr>
        <p:grpSpPr>
          <a:xfrm rot="0">
            <a:off x="6750493" y="4400213"/>
            <a:ext cx="5790503" cy="545973"/>
            <a:chOff x="0" y="0"/>
            <a:chExt cx="7720671" cy="727964"/>
          </a:xfrm>
        </p:grpSpPr>
        <p:sp>
          <p:nvSpPr>
            <p:cNvPr name="Freeform 36" id="36"/>
            <p:cNvSpPr/>
            <p:nvPr/>
          </p:nvSpPr>
          <p:spPr>
            <a:xfrm flipH="false" flipV="false" rot="0">
              <a:off x="0" y="0"/>
              <a:ext cx="7720671" cy="727964"/>
            </a:xfrm>
            <a:custGeom>
              <a:avLst/>
              <a:gdLst/>
              <a:ahLst/>
              <a:cxnLst/>
              <a:rect r="r" b="b" t="t" l="l"/>
              <a:pathLst>
                <a:path h="727964" w="7720671">
                  <a:moveTo>
                    <a:pt x="0" y="0"/>
                  </a:moveTo>
                  <a:lnTo>
                    <a:pt x="7720671" y="0"/>
                  </a:lnTo>
                  <a:lnTo>
                    <a:pt x="7720671" y="727964"/>
                  </a:lnTo>
                  <a:lnTo>
                    <a:pt x="0" y="727964"/>
                  </a:lnTo>
                  <a:close/>
                </a:path>
              </a:pathLst>
            </a:custGeom>
            <a:solidFill>
              <a:srgbClr val="000000">
                <a:alpha val="0"/>
              </a:srgbClr>
            </a:solidFill>
          </p:spPr>
        </p:sp>
        <p:sp>
          <p:nvSpPr>
            <p:cNvPr name="TextBox 37" id="37"/>
            <p:cNvSpPr txBox="true"/>
            <p:nvPr/>
          </p:nvSpPr>
          <p:spPr>
            <a:xfrm>
              <a:off x="0" y="-66675"/>
              <a:ext cx="7720671"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PHÂN TÍCH</a:t>
              </a:r>
            </a:p>
          </p:txBody>
        </p:sp>
      </p:grpSp>
      <p:grpSp>
        <p:nvGrpSpPr>
          <p:cNvPr name="Group 38" id="38"/>
          <p:cNvGrpSpPr/>
          <p:nvPr/>
        </p:nvGrpSpPr>
        <p:grpSpPr>
          <a:xfrm rot="0">
            <a:off x="6750493" y="5275961"/>
            <a:ext cx="6076629" cy="545973"/>
            <a:chOff x="0" y="0"/>
            <a:chExt cx="8102172" cy="727964"/>
          </a:xfrm>
        </p:grpSpPr>
        <p:sp>
          <p:nvSpPr>
            <p:cNvPr name="Freeform 39" id="39"/>
            <p:cNvSpPr/>
            <p:nvPr/>
          </p:nvSpPr>
          <p:spPr>
            <a:xfrm flipH="false" flipV="false" rot="0">
              <a:off x="0" y="0"/>
              <a:ext cx="8102172" cy="727964"/>
            </a:xfrm>
            <a:custGeom>
              <a:avLst/>
              <a:gdLst/>
              <a:ahLst/>
              <a:cxnLst/>
              <a:rect r="r" b="b" t="t" l="l"/>
              <a:pathLst>
                <a:path h="727964" w="8102172">
                  <a:moveTo>
                    <a:pt x="0" y="0"/>
                  </a:moveTo>
                  <a:lnTo>
                    <a:pt x="8102172" y="0"/>
                  </a:lnTo>
                  <a:lnTo>
                    <a:pt x="8102172" y="727964"/>
                  </a:lnTo>
                  <a:lnTo>
                    <a:pt x="0" y="727964"/>
                  </a:lnTo>
                  <a:close/>
                </a:path>
              </a:pathLst>
            </a:custGeom>
            <a:solidFill>
              <a:srgbClr val="000000">
                <a:alpha val="0"/>
              </a:srgbClr>
            </a:solidFill>
          </p:spPr>
        </p:sp>
        <p:sp>
          <p:nvSpPr>
            <p:cNvPr name="TextBox 40" id="40"/>
            <p:cNvSpPr txBox="true"/>
            <p:nvPr/>
          </p:nvSpPr>
          <p:spPr>
            <a:xfrm>
              <a:off x="0" y="-66675"/>
              <a:ext cx="8102172"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THIẾT KẾ</a:t>
              </a:r>
            </a:p>
          </p:txBody>
        </p:sp>
      </p:grpSp>
      <p:grpSp>
        <p:nvGrpSpPr>
          <p:cNvPr name="Group 41" id="41"/>
          <p:cNvGrpSpPr/>
          <p:nvPr/>
        </p:nvGrpSpPr>
        <p:grpSpPr>
          <a:xfrm rot="0">
            <a:off x="6750493" y="6341135"/>
            <a:ext cx="6076629" cy="545973"/>
            <a:chOff x="0" y="0"/>
            <a:chExt cx="8102172" cy="727964"/>
          </a:xfrm>
        </p:grpSpPr>
        <p:sp>
          <p:nvSpPr>
            <p:cNvPr name="Freeform 42" id="42"/>
            <p:cNvSpPr/>
            <p:nvPr/>
          </p:nvSpPr>
          <p:spPr>
            <a:xfrm flipH="false" flipV="false" rot="0">
              <a:off x="0" y="0"/>
              <a:ext cx="8102172" cy="727964"/>
            </a:xfrm>
            <a:custGeom>
              <a:avLst/>
              <a:gdLst/>
              <a:ahLst/>
              <a:cxnLst/>
              <a:rect r="r" b="b" t="t" l="l"/>
              <a:pathLst>
                <a:path h="727964" w="8102172">
                  <a:moveTo>
                    <a:pt x="0" y="0"/>
                  </a:moveTo>
                  <a:lnTo>
                    <a:pt x="8102172" y="0"/>
                  </a:lnTo>
                  <a:lnTo>
                    <a:pt x="8102172" y="727964"/>
                  </a:lnTo>
                  <a:lnTo>
                    <a:pt x="0" y="727964"/>
                  </a:lnTo>
                  <a:close/>
                </a:path>
              </a:pathLst>
            </a:custGeom>
            <a:solidFill>
              <a:srgbClr val="000000">
                <a:alpha val="0"/>
              </a:srgbClr>
            </a:solidFill>
          </p:spPr>
        </p:sp>
        <p:sp>
          <p:nvSpPr>
            <p:cNvPr name="TextBox 43" id="43"/>
            <p:cNvSpPr txBox="true"/>
            <p:nvPr/>
          </p:nvSpPr>
          <p:spPr>
            <a:xfrm>
              <a:off x="0" y="-66675"/>
              <a:ext cx="8102172"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CÀI ĐẶT</a:t>
              </a:r>
            </a:p>
          </p:txBody>
        </p:sp>
      </p:grpSp>
      <p:grpSp>
        <p:nvGrpSpPr>
          <p:cNvPr name="Group 44" id="44"/>
          <p:cNvGrpSpPr/>
          <p:nvPr/>
        </p:nvGrpSpPr>
        <p:grpSpPr>
          <a:xfrm rot="0">
            <a:off x="6750493" y="7321658"/>
            <a:ext cx="5790503" cy="545973"/>
            <a:chOff x="0" y="0"/>
            <a:chExt cx="7720671" cy="727964"/>
          </a:xfrm>
        </p:grpSpPr>
        <p:sp>
          <p:nvSpPr>
            <p:cNvPr name="Freeform 45" id="45"/>
            <p:cNvSpPr/>
            <p:nvPr/>
          </p:nvSpPr>
          <p:spPr>
            <a:xfrm flipH="false" flipV="false" rot="0">
              <a:off x="0" y="0"/>
              <a:ext cx="7720671" cy="727964"/>
            </a:xfrm>
            <a:custGeom>
              <a:avLst/>
              <a:gdLst/>
              <a:ahLst/>
              <a:cxnLst/>
              <a:rect r="r" b="b" t="t" l="l"/>
              <a:pathLst>
                <a:path h="727964" w="7720671">
                  <a:moveTo>
                    <a:pt x="0" y="0"/>
                  </a:moveTo>
                  <a:lnTo>
                    <a:pt x="7720671" y="0"/>
                  </a:lnTo>
                  <a:lnTo>
                    <a:pt x="7720671" y="727964"/>
                  </a:lnTo>
                  <a:lnTo>
                    <a:pt x="0" y="727964"/>
                  </a:lnTo>
                  <a:close/>
                </a:path>
              </a:pathLst>
            </a:custGeom>
            <a:solidFill>
              <a:srgbClr val="000000">
                <a:alpha val="0"/>
              </a:srgbClr>
            </a:solidFill>
          </p:spPr>
        </p:sp>
        <p:sp>
          <p:nvSpPr>
            <p:cNvPr name="TextBox 46" id="46"/>
            <p:cNvSpPr txBox="true"/>
            <p:nvPr/>
          </p:nvSpPr>
          <p:spPr>
            <a:xfrm>
              <a:off x="0" y="-66675"/>
              <a:ext cx="7720671"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DEMO</a:t>
              </a:r>
            </a:p>
          </p:txBody>
        </p:sp>
      </p:grpSp>
      <p:grpSp>
        <p:nvGrpSpPr>
          <p:cNvPr name="Group 47" id="47"/>
          <p:cNvGrpSpPr/>
          <p:nvPr/>
        </p:nvGrpSpPr>
        <p:grpSpPr>
          <a:xfrm rot="0">
            <a:off x="6750493" y="8300829"/>
            <a:ext cx="6076629" cy="545973"/>
            <a:chOff x="0" y="0"/>
            <a:chExt cx="8102172" cy="727964"/>
          </a:xfrm>
        </p:grpSpPr>
        <p:sp>
          <p:nvSpPr>
            <p:cNvPr name="Freeform 48" id="48"/>
            <p:cNvSpPr/>
            <p:nvPr/>
          </p:nvSpPr>
          <p:spPr>
            <a:xfrm flipH="false" flipV="false" rot="0">
              <a:off x="0" y="0"/>
              <a:ext cx="8102172" cy="727964"/>
            </a:xfrm>
            <a:custGeom>
              <a:avLst/>
              <a:gdLst/>
              <a:ahLst/>
              <a:cxnLst/>
              <a:rect r="r" b="b" t="t" l="l"/>
              <a:pathLst>
                <a:path h="727964" w="8102172">
                  <a:moveTo>
                    <a:pt x="0" y="0"/>
                  </a:moveTo>
                  <a:lnTo>
                    <a:pt x="8102172" y="0"/>
                  </a:lnTo>
                  <a:lnTo>
                    <a:pt x="8102172" y="727964"/>
                  </a:lnTo>
                  <a:lnTo>
                    <a:pt x="0" y="727964"/>
                  </a:lnTo>
                  <a:close/>
                </a:path>
              </a:pathLst>
            </a:custGeom>
            <a:solidFill>
              <a:srgbClr val="000000">
                <a:alpha val="0"/>
              </a:srgbClr>
            </a:solidFill>
          </p:spPr>
        </p:sp>
        <p:sp>
          <p:nvSpPr>
            <p:cNvPr name="TextBox 49" id="49"/>
            <p:cNvSpPr txBox="true"/>
            <p:nvPr/>
          </p:nvSpPr>
          <p:spPr>
            <a:xfrm>
              <a:off x="0" y="-66675"/>
              <a:ext cx="8102172" cy="794639"/>
            </a:xfrm>
            <a:prstGeom prst="rect">
              <a:avLst/>
            </a:prstGeom>
          </p:spPr>
          <p:txBody>
            <a:bodyPr anchor="t" rtlCol="false" tIns="0" lIns="0" bIns="0" rIns="0"/>
            <a:lstStyle/>
            <a:p>
              <a:pPr algn="l">
                <a:lnSpc>
                  <a:spcPts val="4415"/>
                </a:lnSpc>
              </a:pPr>
              <a:r>
                <a:rPr lang="en-US" b="true" sz="3199" spc="313">
                  <a:solidFill>
                    <a:srgbClr val="231F20"/>
                  </a:solidFill>
                  <a:latin typeface="DM Sans Bold"/>
                  <a:ea typeface="DM Sans Bold"/>
                  <a:cs typeface="DM Sans Bold"/>
                  <a:sym typeface="DM Sans Bold"/>
                </a:rPr>
                <a:t>KẾT LUẬN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674934" cy="85725"/>
            <a:chOff x="0" y="0"/>
            <a:chExt cx="4899912" cy="114300"/>
          </a:xfrm>
        </p:grpSpPr>
        <p:sp>
          <p:nvSpPr>
            <p:cNvPr name="Freeform 3" id="3"/>
            <p:cNvSpPr/>
            <p:nvPr/>
          </p:nvSpPr>
          <p:spPr>
            <a:xfrm flipH="false" flipV="false" rot="0">
              <a:off x="57150" y="0"/>
              <a:ext cx="4785614" cy="114300"/>
            </a:xfrm>
            <a:custGeom>
              <a:avLst/>
              <a:gdLst/>
              <a:ahLst/>
              <a:cxnLst/>
              <a:rect r="r" b="b" t="t" l="l"/>
              <a:pathLst>
                <a:path h="114300" w="4785614">
                  <a:moveTo>
                    <a:pt x="0" y="0"/>
                  </a:moveTo>
                  <a:lnTo>
                    <a:pt x="4785614" y="0"/>
                  </a:lnTo>
                  <a:lnTo>
                    <a:pt x="4785614" y="114300"/>
                  </a:lnTo>
                  <a:lnTo>
                    <a:pt x="0" y="114300"/>
                  </a:lnTo>
                  <a:close/>
                </a:path>
              </a:pathLst>
            </a:custGeom>
            <a:solidFill>
              <a:srgbClr val="FFFFFF"/>
            </a:solidFill>
          </p:spPr>
        </p:sp>
      </p:grpSp>
      <p:grpSp>
        <p:nvGrpSpPr>
          <p:cNvPr name="Group 4" id="4"/>
          <p:cNvGrpSpPr/>
          <p:nvPr/>
        </p:nvGrpSpPr>
        <p:grpSpPr>
          <a:xfrm rot="0">
            <a:off x="892737" y="4547325"/>
            <a:ext cx="7003790" cy="3979773"/>
            <a:chOff x="0" y="0"/>
            <a:chExt cx="9338387" cy="5306364"/>
          </a:xfrm>
        </p:grpSpPr>
        <p:sp>
          <p:nvSpPr>
            <p:cNvPr name="Freeform 5" id="5"/>
            <p:cNvSpPr/>
            <p:nvPr/>
          </p:nvSpPr>
          <p:spPr>
            <a:xfrm flipH="false" flipV="false" rot="0">
              <a:off x="0" y="0"/>
              <a:ext cx="9338437" cy="5306314"/>
            </a:xfrm>
            <a:custGeom>
              <a:avLst/>
              <a:gdLst/>
              <a:ahLst/>
              <a:cxnLst/>
              <a:rect r="r" b="b" t="t" l="l"/>
              <a:pathLst>
                <a:path h="5306314" w="9338437">
                  <a:moveTo>
                    <a:pt x="0" y="0"/>
                  </a:moveTo>
                  <a:lnTo>
                    <a:pt x="9338437" y="0"/>
                  </a:lnTo>
                  <a:lnTo>
                    <a:pt x="9338437" y="5306314"/>
                  </a:lnTo>
                  <a:lnTo>
                    <a:pt x="0" y="5306314"/>
                  </a:lnTo>
                  <a:lnTo>
                    <a:pt x="0" y="0"/>
                  </a:lnTo>
                  <a:close/>
                </a:path>
              </a:pathLst>
            </a:custGeom>
            <a:blipFill>
              <a:blip r:embed="rId2"/>
              <a:stretch>
                <a:fillRect l="-334" t="0" r="-333" b="0"/>
              </a:stretch>
            </a:blipFill>
          </p:spPr>
        </p:sp>
      </p:grpSp>
      <p:grpSp>
        <p:nvGrpSpPr>
          <p:cNvPr name="Group 6" id="6"/>
          <p:cNvGrpSpPr/>
          <p:nvPr/>
        </p:nvGrpSpPr>
        <p:grpSpPr>
          <a:xfrm rot="0">
            <a:off x="279939" y="477203"/>
            <a:ext cx="8229384" cy="1359539"/>
            <a:chOff x="0" y="0"/>
            <a:chExt cx="10972512" cy="1812719"/>
          </a:xfrm>
        </p:grpSpPr>
        <p:sp>
          <p:nvSpPr>
            <p:cNvPr name="Freeform 7" id="7"/>
            <p:cNvSpPr/>
            <p:nvPr/>
          </p:nvSpPr>
          <p:spPr>
            <a:xfrm flipH="false" flipV="false" rot="0">
              <a:off x="0" y="0"/>
              <a:ext cx="10972512" cy="1812719"/>
            </a:xfrm>
            <a:custGeom>
              <a:avLst/>
              <a:gdLst/>
              <a:ahLst/>
              <a:cxnLst/>
              <a:rect r="r" b="b" t="t" l="l"/>
              <a:pathLst>
                <a:path h="1812719" w="10972512">
                  <a:moveTo>
                    <a:pt x="0" y="0"/>
                  </a:moveTo>
                  <a:lnTo>
                    <a:pt x="10972512" y="0"/>
                  </a:lnTo>
                  <a:lnTo>
                    <a:pt x="10972512" y="1812719"/>
                  </a:lnTo>
                  <a:lnTo>
                    <a:pt x="0" y="1812719"/>
                  </a:lnTo>
                  <a:close/>
                </a:path>
              </a:pathLst>
            </a:custGeom>
            <a:solidFill>
              <a:srgbClr val="000000">
                <a:alpha val="0"/>
              </a:srgbClr>
            </a:solidFill>
          </p:spPr>
        </p:sp>
        <p:sp>
          <p:nvSpPr>
            <p:cNvPr name="TextBox 8" id="8"/>
            <p:cNvSpPr txBox="true"/>
            <p:nvPr/>
          </p:nvSpPr>
          <p:spPr>
            <a:xfrm>
              <a:off x="0" y="-57150"/>
              <a:ext cx="10972512" cy="186986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5. Cài đặt</a:t>
              </a:r>
            </a:p>
          </p:txBody>
        </p:sp>
      </p:grpSp>
      <p:grpSp>
        <p:nvGrpSpPr>
          <p:cNvPr name="Group 9" id="9"/>
          <p:cNvGrpSpPr/>
          <p:nvPr/>
        </p:nvGrpSpPr>
        <p:grpSpPr>
          <a:xfrm rot="0">
            <a:off x="1028700" y="1874842"/>
            <a:ext cx="8841373" cy="817474"/>
            <a:chOff x="0" y="0"/>
            <a:chExt cx="11788497" cy="1089965"/>
          </a:xfrm>
        </p:grpSpPr>
        <p:sp>
          <p:nvSpPr>
            <p:cNvPr name="Freeform 10" id="10"/>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1" id="11"/>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Giới thiệu các công nghệ sử dụng</a:t>
              </a:r>
            </a:p>
          </p:txBody>
        </p:sp>
      </p:grpSp>
      <p:grpSp>
        <p:nvGrpSpPr>
          <p:cNvPr name="Group 12" id="12"/>
          <p:cNvGrpSpPr/>
          <p:nvPr/>
        </p:nvGrpSpPr>
        <p:grpSpPr>
          <a:xfrm rot="0">
            <a:off x="605812" y="2677609"/>
            <a:ext cx="14853355" cy="1284826"/>
            <a:chOff x="0" y="0"/>
            <a:chExt cx="19804473" cy="1713101"/>
          </a:xfrm>
        </p:grpSpPr>
        <p:sp>
          <p:nvSpPr>
            <p:cNvPr name="Freeform 13" id="13"/>
            <p:cNvSpPr/>
            <p:nvPr/>
          </p:nvSpPr>
          <p:spPr>
            <a:xfrm flipH="false" flipV="false" rot="0">
              <a:off x="0" y="0"/>
              <a:ext cx="19804473" cy="1713101"/>
            </a:xfrm>
            <a:custGeom>
              <a:avLst/>
              <a:gdLst/>
              <a:ahLst/>
              <a:cxnLst/>
              <a:rect r="r" b="b" t="t" l="l"/>
              <a:pathLst>
                <a:path h="1713101" w="19804473">
                  <a:moveTo>
                    <a:pt x="0" y="0"/>
                  </a:moveTo>
                  <a:lnTo>
                    <a:pt x="19804473" y="0"/>
                  </a:lnTo>
                  <a:lnTo>
                    <a:pt x="19804473" y="1713101"/>
                  </a:lnTo>
                  <a:lnTo>
                    <a:pt x="0" y="1713101"/>
                  </a:lnTo>
                  <a:close/>
                </a:path>
              </a:pathLst>
            </a:custGeom>
            <a:solidFill>
              <a:srgbClr val="000000">
                <a:alpha val="0"/>
              </a:srgbClr>
            </a:solidFill>
          </p:spPr>
        </p:sp>
        <p:sp>
          <p:nvSpPr>
            <p:cNvPr name="TextBox 14" id="14"/>
            <p:cNvSpPr txBox="true"/>
            <p:nvPr/>
          </p:nvSpPr>
          <p:spPr>
            <a:xfrm>
              <a:off x="0" y="38100"/>
              <a:ext cx="19804473" cy="1675001"/>
            </a:xfrm>
            <a:prstGeom prst="rect">
              <a:avLst/>
            </a:prstGeom>
          </p:spPr>
          <p:txBody>
            <a:bodyPr anchor="t" rtlCol="false" tIns="0" lIns="0" bIns="0" rIns="0"/>
            <a:lstStyle/>
            <a:p>
              <a:pPr algn="l" marL="855047" indent="-285016" lvl="2">
                <a:lnSpc>
                  <a:spcPts val="4002"/>
                </a:lnSpc>
                <a:buFont typeface="Arial"/>
                <a:buChar char="⚬"/>
              </a:pPr>
              <a:r>
                <a:rPr lang="en-US" sz="3739" spc="103">
                  <a:solidFill>
                    <a:srgbClr val="FFFFFF"/>
                  </a:solidFill>
                  <a:latin typeface="Barlow Condensed"/>
                  <a:ea typeface="Barlow Condensed"/>
                  <a:cs typeface="Barlow Condensed"/>
                  <a:sym typeface="Barlow Condensed"/>
                </a:rPr>
                <a:t>Công nghệ sử dụng tạo Server: NodeJs tạo các RESTFul API cho bên client gọi để lấy dữ liệu từ cơ sở dữ liệu.</a:t>
              </a:r>
            </a:p>
          </p:txBody>
        </p:sp>
      </p:grpSp>
      <p:grpSp>
        <p:nvGrpSpPr>
          <p:cNvPr name="Group 15" id="15"/>
          <p:cNvGrpSpPr/>
          <p:nvPr/>
        </p:nvGrpSpPr>
        <p:grpSpPr>
          <a:xfrm rot="0">
            <a:off x="7896526" y="4295810"/>
            <a:ext cx="9783242" cy="3648192"/>
            <a:chOff x="0" y="0"/>
            <a:chExt cx="13044323" cy="4864256"/>
          </a:xfrm>
        </p:grpSpPr>
        <p:sp>
          <p:nvSpPr>
            <p:cNvPr name="Freeform 16" id="16"/>
            <p:cNvSpPr/>
            <p:nvPr/>
          </p:nvSpPr>
          <p:spPr>
            <a:xfrm flipH="false" flipV="false" rot="0">
              <a:off x="0" y="0"/>
              <a:ext cx="13044323" cy="4864256"/>
            </a:xfrm>
            <a:custGeom>
              <a:avLst/>
              <a:gdLst/>
              <a:ahLst/>
              <a:cxnLst/>
              <a:rect r="r" b="b" t="t" l="l"/>
              <a:pathLst>
                <a:path h="4864256" w="13044323">
                  <a:moveTo>
                    <a:pt x="0" y="0"/>
                  </a:moveTo>
                  <a:lnTo>
                    <a:pt x="13044323" y="0"/>
                  </a:lnTo>
                  <a:lnTo>
                    <a:pt x="13044323" y="4864256"/>
                  </a:lnTo>
                  <a:lnTo>
                    <a:pt x="0" y="4864256"/>
                  </a:lnTo>
                  <a:close/>
                </a:path>
              </a:pathLst>
            </a:custGeom>
            <a:solidFill>
              <a:srgbClr val="000000">
                <a:alpha val="0"/>
              </a:srgbClr>
            </a:solidFill>
          </p:spPr>
        </p:sp>
        <p:sp>
          <p:nvSpPr>
            <p:cNvPr name="TextBox 17" id="17"/>
            <p:cNvSpPr txBox="true"/>
            <p:nvPr/>
          </p:nvSpPr>
          <p:spPr>
            <a:xfrm>
              <a:off x="0" y="-38100"/>
              <a:ext cx="13044323" cy="4902356"/>
            </a:xfrm>
            <a:prstGeom prst="rect">
              <a:avLst/>
            </a:prstGeom>
          </p:spPr>
          <p:txBody>
            <a:bodyPr anchor="t" rtlCol="false" tIns="0" lIns="0" bIns="0" rIns="0"/>
            <a:lstStyle/>
            <a:p>
              <a:pPr algn="l" marL="855047" indent="-285016" lvl="2">
                <a:lnSpc>
                  <a:spcPts val="4863"/>
                </a:lnSpc>
                <a:buFont typeface="Arial"/>
                <a:buChar char="⚬"/>
              </a:pPr>
              <a:r>
                <a:rPr lang="en-US" sz="3739" spc="103">
                  <a:solidFill>
                    <a:srgbClr val="FFFFFF"/>
                  </a:solidFill>
                  <a:latin typeface="Barlow Condensed"/>
                  <a:ea typeface="Barlow Condensed"/>
                  <a:cs typeface="Barlow Condensed"/>
                  <a:sym typeface="Barlow Condensed"/>
                </a:rPr>
                <a:t> Được phát triển bởi Ryan Dahl vào năm 2009 và có thể chạy trên nhiều hệ điều hành khác nhau</a:t>
              </a:r>
            </a:p>
            <a:p>
              <a:pPr algn="l" marL="855047" indent="-285016" lvl="2">
                <a:lnSpc>
                  <a:spcPts val="4863"/>
                </a:lnSpc>
                <a:buFont typeface="Arial"/>
                <a:buChar char="⚬"/>
              </a:pPr>
              <a:r>
                <a:rPr lang="en-US" sz="3739" spc="103">
                  <a:solidFill>
                    <a:srgbClr val="FFFFFF"/>
                  </a:solidFill>
                  <a:latin typeface="Barlow Condensed"/>
                  <a:ea typeface="Barlow Condensed"/>
                  <a:cs typeface="Barlow Condensed"/>
                  <a:sym typeface="Barlow Condensed"/>
                </a:rPr>
                <a:t>Node.js là một JavaScript runtime dựa trên V8 engine, sử dụng mô hình event-driven và non-blocking I/O, giúp xử lý hàng ngàn kết nối đồng thời mà vẫn nhẹ và hiệu quả</a:t>
              </a:r>
            </a:p>
          </p:txBody>
        </p:sp>
      </p:grpSp>
      <p:grpSp>
        <p:nvGrpSpPr>
          <p:cNvPr name="Group 18" id="18"/>
          <p:cNvGrpSpPr/>
          <p:nvPr/>
        </p:nvGrpSpPr>
        <p:grpSpPr>
          <a:xfrm rot="0">
            <a:off x="7845435" y="7982102"/>
            <a:ext cx="9834333" cy="1741965"/>
            <a:chOff x="0" y="0"/>
            <a:chExt cx="13112444" cy="2322620"/>
          </a:xfrm>
        </p:grpSpPr>
        <p:sp>
          <p:nvSpPr>
            <p:cNvPr name="Freeform 19" id="19"/>
            <p:cNvSpPr/>
            <p:nvPr/>
          </p:nvSpPr>
          <p:spPr>
            <a:xfrm flipH="false" flipV="false" rot="0">
              <a:off x="0" y="0"/>
              <a:ext cx="13112445" cy="2322620"/>
            </a:xfrm>
            <a:custGeom>
              <a:avLst/>
              <a:gdLst/>
              <a:ahLst/>
              <a:cxnLst/>
              <a:rect r="r" b="b" t="t" l="l"/>
              <a:pathLst>
                <a:path h="2322620" w="13112445">
                  <a:moveTo>
                    <a:pt x="0" y="0"/>
                  </a:moveTo>
                  <a:lnTo>
                    <a:pt x="13112445" y="0"/>
                  </a:lnTo>
                  <a:lnTo>
                    <a:pt x="13112445" y="2322620"/>
                  </a:lnTo>
                  <a:lnTo>
                    <a:pt x="0" y="2322620"/>
                  </a:lnTo>
                  <a:close/>
                </a:path>
              </a:pathLst>
            </a:custGeom>
            <a:solidFill>
              <a:srgbClr val="000000">
                <a:alpha val="0"/>
              </a:srgbClr>
            </a:solidFill>
          </p:spPr>
        </p:sp>
        <p:sp>
          <p:nvSpPr>
            <p:cNvPr name="TextBox 20" id="20"/>
            <p:cNvSpPr txBox="true"/>
            <p:nvPr/>
          </p:nvSpPr>
          <p:spPr>
            <a:xfrm>
              <a:off x="0" y="38100"/>
              <a:ext cx="13112444" cy="2284520"/>
            </a:xfrm>
            <a:prstGeom prst="rect">
              <a:avLst/>
            </a:prstGeom>
          </p:spPr>
          <p:txBody>
            <a:bodyPr anchor="t" rtlCol="false" tIns="0" lIns="0" bIns="0" rIns="0"/>
            <a:lstStyle/>
            <a:p>
              <a:pPr algn="l" marL="855047" indent="-285016" lvl="2">
                <a:lnSpc>
                  <a:spcPts val="4002"/>
                </a:lnSpc>
                <a:buFont typeface="Arial"/>
                <a:buChar char="⚬"/>
              </a:pPr>
              <a:r>
                <a:rPr lang="en-US" sz="3739" spc="103">
                  <a:solidFill>
                    <a:srgbClr val="FFFFFF"/>
                  </a:solidFill>
                  <a:latin typeface="Barlow Condensed"/>
                  <a:ea typeface="Barlow Condensed"/>
                  <a:cs typeface="Barlow Condensed"/>
                  <a:sym typeface="Barlow Condensed"/>
                </a:rPr>
                <a:t>Node.js có cộng đồng người dùng lớn, hỗ trợ mạnh mẽ, tốc độ xử lý cao, và khả năng mở rộng dễ dàng, phù hợp cho các ứng dụng web cần hiệu suất cao.</a:t>
              </a:r>
            </a:p>
          </p:txBody>
        </p:sp>
      </p:grpSp>
      <p:grpSp>
        <p:nvGrpSpPr>
          <p:cNvPr name="Group 21" id="21"/>
          <p:cNvGrpSpPr/>
          <p:nvPr/>
        </p:nvGrpSpPr>
        <p:grpSpPr>
          <a:xfrm rot="0">
            <a:off x="12064905" y="4114834"/>
            <a:ext cx="1818510" cy="28575"/>
            <a:chOff x="0" y="0"/>
            <a:chExt cx="2424680" cy="38100"/>
          </a:xfrm>
        </p:grpSpPr>
        <p:sp>
          <p:nvSpPr>
            <p:cNvPr name="Freeform 22" id="22"/>
            <p:cNvSpPr/>
            <p:nvPr/>
          </p:nvSpPr>
          <p:spPr>
            <a:xfrm flipH="false" flipV="false" rot="0">
              <a:off x="19050" y="0"/>
              <a:ext cx="2386584" cy="38100"/>
            </a:xfrm>
            <a:custGeom>
              <a:avLst/>
              <a:gdLst/>
              <a:ahLst/>
              <a:cxnLst/>
              <a:rect r="r" b="b" t="t" l="l"/>
              <a:pathLst>
                <a:path h="38100" w="2386584">
                  <a:moveTo>
                    <a:pt x="0" y="0"/>
                  </a:moveTo>
                  <a:lnTo>
                    <a:pt x="2386584" y="0"/>
                  </a:lnTo>
                  <a:lnTo>
                    <a:pt x="2386584" y="38100"/>
                  </a:lnTo>
                  <a:lnTo>
                    <a:pt x="0" y="38100"/>
                  </a:lnTo>
                  <a:close/>
                </a:path>
              </a:pathLst>
            </a:custGeom>
            <a:solidFill>
              <a:srgbClr val="FFFFFF"/>
            </a:solidFill>
          </p:spPr>
        </p:sp>
      </p:grpSp>
      <p:grpSp>
        <p:nvGrpSpPr>
          <p:cNvPr name="Group 23" id="23"/>
          <p:cNvGrpSpPr/>
          <p:nvPr/>
        </p:nvGrpSpPr>
        <p:grpSpPr>
          <a:xfrm rot="0">
            <a:off x="12422976" y="3400404"/>
            <a:ext cx="4103985" cy="865784"/>
            <a:chOff x="0" y="0"/>
            <a:chExt cx="5471980" cy="1154379"/>
          </a:xfrm>
        </p:grpSpPr>
        <p:sp>
          <p:nvSpPr>
            <p:cNvPr name="Freeform 24" id="24"/>
            <p:cNvSpPr/>
            <p:nvPr/>
          </p:nvSpPr>
          <p:spPr>
            <a:xfrm flipH="false" flipV="false" rot="0">
              <a:off x="0" y="0"/>
              <a:ext cx="5471980" cy="1154379"/>
            </a:xfrm>
            <a:custGeom>
              <a:avLst/>
              <a:gdLst/>
              <a:ahLst/>
              <a:cxnLst/>
              <a:rect r="r" b="b" t="t" l="l"/>
              <a:pathLst>
                <a:path h="1154379" w="5471980">
                  <a:moveTo>
                    <a:pt x="0" y="0"/>
                  </a:moveTo>
                  <a:lnTo>
                    <a:pt x="5471980" y="0"/>
                  </a:lnTo>
                  <a:lnTo>
                    <a:pt x="5471980" y="1154379"/>
                  </a:lnTo>
                  <a:lnTo>
                    <a:pt x="0" y="1154379"/>
                  </a:lnTo>
                  <a:close/>
                </a:path>
              </a:pathLst>
            </a:custGeom>
            <a:solidFill>
              <a:srgbClr val="000000">
                <a:alpha val="0"/>
              </a:srgbClr>
            </a:solidFill>
          </p:spPr>
        </p:sp>
        <p:sp>
          <p:nvSpPr>
            <p:cNvPr name="TextBox 25" id="25"/>
            <p:cNvSpPr txBox="true"/>
            <p:nvPr/>
          </p:nvSpPr>
          <p:spPr>
            <a:xfrm>
              <a:off x="0" y="-38100"/>
              <a:ext cx="5471980" cy="1192479"/>
            </a:xfrm>
            <a:prstGeom prst="rect">
              <a:avLst/>
            </a:prstGeom>
          </p:spPr>
          <p:txBody>
            <a:bodyPr anchor="t" rtlCol="false" tIns="0" lIns="0" bIns="0" rIns="0"/>
            <a:lstStyle/>
            <a:p>
              <a:pPr algn="just">
                <a:lnSpc>
                  <a:spcPts val="4680"/>
                </a:lnSpc>
              </a:pPr>
              <a:r>
                <a:rPr lang="en-US" b="true" sz="3600" i="true" spc="86">
                  <a:solidFill>
                    <a:srgbClr val="FFFFFF"/>
                  </a:solidFill>
                  <a:latin typeface="Oswald Bold"/>
                  <a:ea typeface="Oswald Bold"/>
                  <a:cs typeface="Oswald Bold"/>
                  <a:sym typeface="Oswald Bold"/>
                </a:rPr>
                <a:t>Mô tả</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674934" cy="85725"/>
            <a:chOff x="0" y="0"/>
            <a:chExt cx="4899912" cy="114300"/>
          </a:xfrm>
        </p:grpSpPr>
        <p:sp>
          <p:nvSpPr>
            <p:cNvPr name="Freeform 3" id="3"/>
            <p:cNvSpPr/>
            <p:nvPr/>
          </p:nvSpPr>
          <p:spPr>
            <a:xfrm flipH="false" flipV="false" rot="0">
              <a:off x="57150" y="0"/>
              <a:ext cx="4785614" cy="114300"/>
            </a:xfrm>
            <a:custGeom>
              <a:avLst/>
              <a:gdLst/>
              <a:ahLst/>
              <a:cxnLst/>
              <a:rect r="r" b="b" t="t" l="l"/>
              <a:pathLst>
                <a:path h="114300" w="4785614">
                  <a:moveTo>
                    <a:pt x="0" y="0"/>
                  </a:moveTo>
                  <a:lnTo>
                    <a:pt x="4785614" y="0"/>
                  </a:lnTo>
                  <a:lnTo>
                    <a:pt x="4785614" y="114300"/>
                  </a:lnTo>
                  <a:lnTo>
                    <a:pt x="0" y="114300"/>
                  </a:lnTo>
                  <a:close/>
                </a:path>
              </a:pathLst>
            </a:custGeom>
            <a:solidFill>
              <a:srgbClr val="FFFFFF"/>
            </a:solidFill>
          </p:spPr>
        </p:sp>
      </p:grpSp>
      <p:grpSp>
        <p:nvGrpSpPr>
          <p:cNvPr name="Group 4" id="4"/>
          <p:cNvGrpSpPr/>
          <p:nvPr/>
        </p:nvGrpSpPr>
        <p:grpSpPr>
          <a:xfrm rot="0">
            <a:off x="279939" y="477203"/>
            <a:ext cx="8229384" cy="1397639"/>
            <a:chOff x="0" y="0"/>
            <a:chExt cx="10972512" cy="1863519"/>
          </a:xfrm>
        </p:grpSpPr>
        <p:sp>
          <p:nvSpPr>
            <p:cNvPr name="Freeform 5" id="5"/>
            <p:cNvSpPr/>
            <p:nvPr/>
          </p:nvSpPr>
          <p:spPr>
            <a:xfrm flipH="false" flipV="false" rot="0">
              <a:off x="0" y="0"/>
              <a:ext cx="10972512" cy="1863519"/>
            </a:xfrm>
            <a:custGeom>
              <a:avLst/>
              <a:gdLst/>
              <a:ahLst/>
              <a:cxnLst/>
              <a:rect r="r" b="b" t="t" l="l"/>
              <a:pathLst>
                <a:path h="1863519" w="10972512">
                  <a:moveTo>
                    <a:pt x="0" y="0"/>
                  </a:moveTo>
                  <a:lnTo>
                    <a:pt x="10972512" y="0"/>
                  </a:lnTo>
                  <a:lnTo>
                    <a:pt x="10972512" y="1863519"/>
                  </a:lnTo>
                  <a:lnTo>
                    <a:pt x="0" y="1863519"/>
                  </a:lnTo>
                  <a:close/>
                </a:path>
              </a:pathLst>
            </a:custGeom>
            <a:solidFill>
              <a:srgbClr val="000000">
                <a:alpha val="0"/>
              </a:srgbClr>
            </a:solidFill>
          </p:spPr>
        </p:sp>
        <p:sp>
          <p:nvSpPr>
            <p:cNvPr name="TextBox 6" id="6"/>
            <p:cNvSpPr txBox="true"/>
            <p:nvPr/>
          </p:nvSpPr>
          <p:spPr>
            <a:xfrm>
              <a:off x="0" y="-57150"/>
              <a:ext cx="10972512" cy="192066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5. Cài đặt</a:t>
              </a:r>
            </a:p>
          </p:txBody>
        </p:sp>
      </p:grpSp>
      <p:grpSp>
        <p:nvGrpSpPr>
          <p:cNvPr name="Group 7" id="7"/>
          <p:cNvGrpSpPr/>
          <p:nvPr/>
        </p:nvGrpSpPr>
        <p:grpSpPr>
          <a:xfrm rot="0">
            <a:off x="1028700" y="18748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Giới thiệu các công nghệ sử dụng</a:t>
              </a:r>
            </a:p>
          </p:txBody>
        </p:sp>
      </p:grpSp>
      <p:grpSp>
        <p:nvGrpSpPr>
          <p:cNvPr name="Group 10" id="10"/>
          <p:cNvGrpSpPr/>
          <p:nvPr/>
        </p:nvGrpSpPr>
        <p:grpSpPr>
          <a:xfrm rot="0">
            <a:off x="473588" y="2677609"/>
            <a:ext cx="14853355" cy="732315"/>
            <a:chOff x="0" y="0"/>
            <a:chExt cx="19804473" cy="976420"/>
          </a:xfrm>
        </p:grpSpPr>
        <p:sp>
          <p:nvSpPr>
            <p:cNvPr name="Freeform 11" id="11"/>
            <p:cNvSpPr/>
            <p:nvPr/>
          </p:nvSpPr>
          <p:spPr>
            <a:xfrm flipH="false" flipV="false" rot="0">
              <a:off x="0" y="0"/>
              <a:ext cx="19804473" cy="976420"/>
            </a:xfrm>
            <a:custGeom>
              <a:avLst/>
              <a:gdLst/>
              <a:ahLst/>
              <a:cxnLst/>
              <a:rect r="r" b="b" t="t" l="l"/>
              <a:pathLst>
                <a:path h="976420" w="19804473">
                  <a:moveTo>
                    <a:pt x="0" y="0"/>
                  </a:moveTo>
                  <a:lnTo>
                    <a:pt x="19804473" y="0"/>
                  </a:lnTo>
                  <a:lnTo>
                    <a:pt x="19804473" y="976420"/>
                  </a:lnTo>
                  <a:lnTo>
                    <a:pt x="0" y="976420"/>
                  </a:lnTo>
                  <a:close/>
                </a:path>
              </a:pathLst>
            </a:custGeom>
            <a:solidFill>
              <a:srgbClr val="000000">
                <a:alpha val="0"/>
              </a:srgbClr>
            </a:solidFill>
          </p:spPr>
        </p:sp>
        <p:sp>
          <p:nvSpPr>
            <p:cNvPr name="TextBox 12" id="12"/>
            <p:cNvSpPr txBox="true"/>
            <p:nvPr/>
          </p:nvSpPr>
          <p:spPr>
            <a:xfrm>
              <a:off x="0" y="38100"/>
              <a:ext cx="19804473" cy="938320"/>
            </a:xfrm>
            <a:prstGeom prst="rect">
              <a:avLst/>
            </a:prstGeom>
          </p:spPr>
          <p:txBody>
            <a:bodyPr anchor="t" rtlCol="false" tIns="0" lIns="0" bIns="0" rIns="0"/>
            <a:lstStyle/>
            <a:p>
              <a:pPr algn="l" marL="855047" indent="-285016" lvl="2">
                <a:lnSpc>
                  <a:spcPts val="4002"/>
                </a:lnSpc>
                <a:buFont typeface="Arial"/>
                <a:buChar char="⚬"/>
              </a:pPr>
              <a:r>
                <a:rPr lang="en-US" sz="3739" spc="103">
                  <a:solidFill>
                    <a:srgbClr val="FFFFFF"/>
                  </a:solidFill>
                  <a:latin typeface="Barlow Condensed"/>
                  <a:ea typeface="Barlow Condensed"/>
                  <a:cs typeface="Barlow Condensed"/>
                  <a:sym typeface="Barlow Condensed"/>
                </a:rPr>
                <a:t>Cơ sở dữ liệu sử dụng: MongoDB lưu trữ dữ liệu của phần mềm.</a:t>
              </a:r>
            </a:p>
          </p:txBody>
        </p:sp>
      </p:grpSp>
      <p:grpSp>
        <p:nvGrpSpPr>
          <p:cNvPr name="Group 13" id="13"/>
          <p:cNvGrpSpPr/>
          <p:nvPr/>
        </p:nvGrpSpPr>
        <p:grpSpPr>
          <a:xfrm rot="0">
            <a:off x="8814510" y="4187169"/>
            <a:ext cx="8982595" cy="4933094"/>
            <a:chOff x="0" y="0"/>
            <a:chExt cx="11976793" cy="6577459"/>
          </a:xfrm>
        </p:grpSpPr>
        <p:sp>
          <p:nvSpPr>
            <p:cNvPr name="Freeform 14" id="14"/>
            <p:cNvSpPr/>
            <p:nvPr/>
          </p:nvSpPr>
          <p:spPr>
            <a:xfrm flipH="false" flipV="false" rot="0">
              <a:off x="0" y="0"/>
              <a:ext cx="11976793" cy="6577459"/>
            </a:xfrm>
            <a:custGeom>
              <a:avLst/>
              <a:gdLst/>
              <a:ahLst/>
              <a:cxnLst/>
              <a:rect r="r" b="b" t="t" l="l"/>
              <a:pathLst>
                <a:path h="6577459" w="11976793">
                  <a:moveTo>
                    <a:pt x="0" y="0"/>
                  </a:moveTo>
                  <a:lnTo>
                    <a:pt x="11976793" y="0"/>
                  </a:lnTo>
                  <a:lnTo>
                    <a:pt x="11976793" y="6577459"/>
                  </a:lnTo>
                  <a:lnTo>
                    <a:pt x="0" y="6577459"/>
                  </a:lnTo>
                  <a:close/>
                </a:path>
              </a:pathLst>
            </a:custGeom>
            <a:solidFill>
              <a:srgbClr val="000000">
                <a:alpha val="0"/>
              </a:srgbClr>
            </a:solidFill>
          </p:spPr>
        </p:sp>
        <p:sp>
          <p:nvSpPr>
            <p:cNvPr name="TextBox 15" id="15"/>
            <p:cNvSpPr txBox="true"/>
            <p:nvPr/>
          </p:nvSpPr>
          <p:spPr>
            <a:xfrm>
              <a:off x="0" y="-28575"/>
              <a:ext cx="11976793" cy="6606034"/>
            </a:xfrm>
            <a:prstGeom prst="rect">
              <a:avLst/>
            </a:prstGeom>
          </p:spPr>
          <p:txBody>
            <a:bodyPr anchor="t" rtlCol="false" tIns="0" lIns="0" bIns="0" rIns="0"/>
            <a:lstStyle/>
            <a:p>
              <a:pPr algn="l" marL="855047" indent="-285016" lvl="2">
                <a:lnSpc>
                  <a:spcPts val="4749"/>
                </a:lnSpc>
                <a:buFont typeface="Arial"/>
                <a:buChar char="⚬"/>
              </a:pPr>
              <a:r>
                <a:rPr lang="en-US" sz="3739" spc="103">
                  <a:solidFill>
                    <a:srgbClr val="FFFFFF"/>
                  </a:solidFill>
                  <a:latin typeface="Barlow Condensed"/>
                  <a:ea typeface="Barlow Condensed"/>
                  <a:cs typeface="Barlow Condensed"/>
                  <a:sym typeface="Barlow Condensed"/>
                </a:rPr>
                <a:t>MongoDB là một hệ quản trị cơ sở dữ liệu NoSQL dạng document-oriented (hướng tài liệu), lưu trữ dữ liệu dưới dạng JSON/BSON linh hoạt thay vì bảng như SQL.</a:t>
              </a:r>
            </a:p>
            <a:p>
              <a:pPr algn="l" marL="855047" indent="-285016" lvl="2">
                <a:lnSpc>
                  <a:spcPts val="4749"/>
                </a:lnSpc>
                <a:buFont typeface="Arial"/>
                <a:buChar char="⚬"/>
              </a:pPr>
              <a:r>
                <a:rPr lang="en-US" sz="3739" spc="103">
                  <a:solidFill>
                    <a:srgbClr val="FFFFFF"/>
                  </a:solidFill>
                  <a:latin typeface="Barlow Condensed"/>
                  <a:ea typeface="Barlow Condensed"/>
                  <a:cs typeface="Barlow Condensed"/>
                  <a:sym typeface="Barlow Condensed"/>
                </a:rPr>
                <a:t>MongoDB kết hợp với Node.js rất phù hợp cho các ứng dụng web, API RESTful, microservices và ứng dụng real-time.</a:t>
              </a:r>
            </a:p>
            <a:p>
              <a:pPr algn="l" marL="855047" indent="-285016" lvl="2">
                <a:lnSpc>
                  <a:spcPts val="4749"/>
                </a:lnSpc>
              </a:pPr>
            </a:p>
          </p:txBody>
        </p:sp>
      </p:grpSp>
      <p:grpSp>
        <p:nvGrpSpPr>
          <p:cNvPr name="Group 16" id="16"/>
          <p:cNvGrpSpPr/>
          <p:nvPr/>
        </p:nvGrpSpPr>
        <p:grpSpPr>
          <a:xfrm rot="0">
            <a:off x="12488024" y="4034796"/>
            <a:ext cx="1818510" cy="28575"/>
            <a:chOff x="0" y="0"/>
            <a:chExt cx="2424680" cy="38100"/>
          </a:xfrm>
        </p:grpSpPr>
        <p:sp>
          <p:nvSpPr>
            <p:cNvPr name="Freeform 17" id="17"/>
            <p:cNvSpPr/>
            <p:nvPr/>
          </p:nvSpPr>
          <p:spPr>
            <a:xfrm flipH="false" flipV="false" rot="0">
              <a:off x="19050" y="0"/>
              <a:ext cx="2386584" cy="38100"/>
            </a:xfrm>
            <a:custGeom>
              <a:avLst/>
              <a:gdLst/>
              <a:ahLst/>
              <a:cxnLst/>
              <a:rect r="r" b="b" t="t" l="l"/>
              <a:pathLst>
                <a:path h="38100" w="2386584">
                  <a:moveTo>
                    <a:pt x="0" y="0"/>
                  </a:moveTo>
                  <a:lnTo>
                    <a:pt x="2386584" y="0"/>
                  </a:lnTo>
                  <a:lnTo>
                    <a:pt x="2386584" y="38100"/>
                  </a:lnTo>
                  <a:lnTo>
                    <a:pt x="0" y="38100"/>
                  </a:lnTo>
                  <a:close/>
                </a:path>
              </a:pathLst>
            </a:custGeom>
            <a:solidFill>
              <a:srgbClr val="FFFFFF"/>
            </a:solidFill>
          </p:spPr>
        </p:sp>
      </p:grpSp>
      <p:grpSp>
        <p:nvGrpSpPr>
          <p:cNvPr name="Group 18" id="18"/>
          <p:cNvGrpSpPr/>
          <p:nvPr/>
        </p:nvGrpSpPr>
        <p:grpSpPr>
          <a:xfrm rot="0">
            <a:off x="12846094" y="3320367"/>
            <a:ext cx="4103985" cy="866802"/>
            <a:chOff x="0" y="0"/>
            <a:chExt cx="5471980" cy="1155736"/>
          </a:xfrm>
        </p:grpSpPr>
        <p:sp>
          <p:nvSpPr>
            <p:cNvPr name="Freeform 19" id="19"/>
            <p:cNvSpPr/>
            <p:nvPr/>
          </p:nvSpPr>
          <p:spPr>
            <a:xfrm flipH="false" flipV="false" rot="0">
              <a:off x="0" y="0"/>
              <a:ext cx="5471980" cy="1155736"/>
            </a:xfrm>
            <a:custGeom>
              <a:avLst/>
              <a:gdLst/>
              <a:ahLst/>
              <a:cxnLst/>
              <a:rect r="r" b="b" t="t" l="l"/>
              <a:pathLst>
                <a:path h="1155736" w="5471980">
                  <a:moveTo>
                    <a:pt x="0" y="0"/>
                  </a:moveTo>
                  <a:lnTo>
                    <a:pt x="5471980" y="0"/>
                  </a:lnTo>
                  <a:lnTo>
                    <a:pt x="5471980" y="1155736"/>
                  </a:lnTo>
                  <a:lnTo>
                    <a:pt x="0" y="1155736"/>
                  </a:lnTo>
                  <a:close/>
                </a:path>
              </a:pathLst>
            </a:custGeom>
            <a:solidFill>
              <a:srgbClr val="000000">
                <a:alpha val="0"/>
              </a:srgbClr>
            </a:solidFill>
          </p:spPr>
        </p:sp>
        <p:sp>
          <p:nvSpPr>
            <p:cNvPr name="TextBox 20" id="20"/>
            <p:cNvSpPr txBox="true"/>
            <p:nvPr/>
          </p:nvSpPr>
          <p:spPr>
            <a:xfrm>
              <a:off x="0" y="-38100"/>
              <a:ext cx="5471980" cy="1193836"/>
            </a:xfrm>
            <a:prstGeom prst="rect">
              <a:avLst/>
            </a:prstGeom>
          </p:spPr>
          <p:txBody>
            <a:bodyPr anchor="t" rtlCol="false" tIns="0" lIns="0" bIns="0" rIns="0"/>
            <a:lstStyle/>
            <a:p>
              <a:pPr algn="just">
                <a:lnSpc>
                  <a:spcPts val="4680"/>
                </a:lnSpc>
              </a:pPr>
              <a:r>
                <a:rPr lang="en-US" b="true" sz="3600" i="true" spc="86">
                  <a:solidFill>
                    <a:srgbClr val="FFFFFF"/>
                  </a:solidFill>
                  <a:latin typeface="Oswald Bold"/>
                  <a:ea typeface="Oswald Bold"/>
                  <a:cs typeface="Oswald Bold"/>
                  <a:sym typeface="Oswald Bold"/>
                </a:rPr>
                <a:t>Mô tả</a:t>
              </a:r>
            </a:p>
          </p:txBody>
        </p:sp>
      </p:grpSp>
      <p:sp>
        <p:nvSpPr>
          <p:cNvPr name="Freeform 21" id="21"/>
          <p:cNvSpPr/>
          <p:nvPr/>
        </p:nvSpPr>
        <p:spPr>
          <a:xfrm flipH="false" flipV="false" rot="0">
            <a:off x="1636184" y="3753768"/>
            <a:ext cx="6264081" cy="5050415"/>
          </a:xfrm>
          <a:custGeom>
            <a:avLst/>
            <a:gdLst/>
            <a:ahLst/>
            <a:cxnLst/>
            <a:rect r="r" b="b" t="t" l="l"/>
            <a:pathLst>
              <a:path h="5050415" w="6264081">
                <a:moveTo>
                  <a:pt x="0" y="0"/>
                </a:moveTo>
                <a:lnTo>
                  <a:pt x="6264082" y="0"/>
                </a:lnTo>
                <a:lnTo>
                  <a:pt x="6264082" y="5050415"/>
                </a:lnTo>
                <a:lnTo>
                  <a:pt x="0" y="5050415"/>
                </a:lnTo>
                <a:lnTo>
                  <a:pt x="0" y="0"/>
                </a:lnTo>
                <a:close/>
              </a:path>
            </a:pathLst>
          </a:custGeom>
          <a:blipFill>
            <a:blip r:embed="rId2"/>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674934" cy="85725"/>
            <a:chOff x="0" y="0"/>
            <a:chExt cx="4899912" cy="114300"/>
          </a:xfrm>
        </p:grpSpPr>
        <p:sp>
          <p:nvSpPr>
            <p:cNvPr name="Freeform 3" id="3"/>
            <p:cNvSpPr/>
            <p:nvPr/>
          </p:nvSpPr>
          <p:spPr>
            <a:xfrm flipH="false" flipV="false" rot="0">
              <a:off x="57150" y="0"/>
              <a:ext cx="4785614" cy="114300"/>
            </a:xfrm>
            <a:custGeom>
              <a:avLst/>
              <a:gdLst/>
              <a:ahLst/>
              <a:cxnLst/>
              <a:rect r="r" b="b" t="t" l="l"/>
              <a:pathLst>
                <a:path h="114300" w="4785614">
                  <a:moveTo>
                    <a:pt x="0" y="0"/>
                  </a:moveTo>
                  <a:lnTo>
                    <a:pt x="4785614" y="0"/>
                  </a:lnTo>
                  <a:lnTo>
                    <a:pt x="4785614" y="114300"/>
                  </a:lnTo>
                  <a:lnTo>
                    <a:pt x="0" y="114300"/>
                  </a:lnTo>
                  <a:close/>
                </a:path>
              </a:pathLst>
            </a:custGeom>
            <a:solidFill>
              <a:srgbClr val="FFFFFF"/>
            </a:solidFill>
          </p:spPr>
        </p:sp>
      </p:grpSp>
      <p:grpSp>
        <p:nvGrpSpPr>
          <p:cNvPr name="Group 4" id="4"/>
          <p:cNvGrpSpPr/>
          <p:nvPr/>
        </p:nvGrpSpPr>
        <p:grpSpPr>
          <a:xfrm rot="0">
            <a:off x="1028700" y="4358882"/>
            <a:ext cx="7749092" cy="4293152"/>
            <a:chOff x="0" y="0"/>
            <a:chExt cx="10332123" cy="5724203"/>
          </a:xfrm>
        </p:grpSpPr>
        <p:sp>
          <p:nvSpPr>
            <p:cNvPr name="Freeform 5" id="5"/>
            <p:cNvSpPr/>
            <p:nvPr/>
          </p:nvSpPr>
          <p:spPr>
            <a:xfrm flipH="false" flipV="false" rot="0">
              <a:off x="0" y="0"/>
              <a:ext cx="10332085" cy="5724144"/>
            </a:xfrm>
            <a:custGeom>
              <a:avLst/>
              <a:gdLst/>
              <a:ahLst/>
              <a:cxnLst/>
              <a:rect r="r" b="b" t="t" l="l"/>
              <a:pathLst>
                <a:path h="5724144" w="10332085">
                  <a:moveTo>
                    <a:pt x="0" y="0"/>
                  </a:moveTo>
                  <a:lnTo>
                    <a:pt x="10332085" y="0"/>
                  </a:lnTo>
                  <a:lnTo>
                    <a:pt x="10332085" y="5724144"/>
                  </a:lnTo>
                  <a:lnTo>
                    <a:pt x="0" y="5724144"/>
                  </a:lnTo>
                  <a:lnTo>
                    <a:pt x="0" y="0"/>
                  </a:lnTo>
                  <a:close/>
                </a:path>
              </a:pathLst>
            </a:custGeom>
            <a:blipFill>
              <a:blip r:embed="rId2"/>
              <a:stretch>
                <a:fillRect l="0" t="0" r="0" b="-1"/>
              </a:stretch>
            </a:blipFill>
          </p:spPr>
        </p:sp>
      </p:grpSp>
      <p:grpSp>
        <p:nvGrpSpPr>
          <p:cNvPr name="Group 6" id="6"/>
          <p:cNvGrpSpPr/>
          <p:nvPr/>
        </p:nvGrpSpPr>
        <p:grpSpPr>
          <a:xfrm rot="0">
            <a:off x="279939" y="477203"/>
            <a:ext cx="8229384" cy="1397639"/>
            <a:chOff x="0" y="0"/>
            <a:chExt cx="10972512" cy="1863519"/>
          </a:xfrm>
        </p:grpSpPr>
        <p:sp>
          <p:nvSpPr>
            <p:cNvPr name="Freeform 7" id="7"/>
            <p:cNvSpPr/>
            <p:nvPr/>
          </p:nvSpPr>
          <p:spPr>
            <a:xfrm flipH="false" flipV="false" rot="0">
              <a:off x="0" y="0"/>
              <a:ext cx="10972512" cy="1863519"/>
            </a:xfrm>
            <a:custGeom>
              <a:avLst/>
              <a:gdLst/>
              <a:ahLst/>
              <a:cxnLst/>
              <a:rect r="r" b="b" t="t" l="l"/>
              <a:pathLst>
                <a:path h="1863519" w="10972512">
                  <a:moveTo>
                    <a:pt x="0" y="0"/>
                  </a:moveTo>
                  <a:lnTo>
                    <a:pt x="10972512" y="0"/>
                  </a:lnTo>
                  <a:lnTo>
                    <a:pt x="10972512" y="1863519"/>
                  </a:lnTo>
                  <a:lnTo>
                    <a:pt x="0" y="1863519"/>
                  </a:lnTo>
                  <a:close/>
                </a:path>
              </a:pathLst>
            </a:custGeom>
            <a:solidFill>
              <a:srgbClr val="000000">
                <a:alpha val="0"/>
              </a:srgbClr>
            </a:solidFill>
          </p:spPr>
        </p:sp>
        <p:sp>
          <p:nvSpPr>
            <p:cNvPr name="TextBox 8" id="8"/>
            <p:cNvSpPr txBox="true"/>
            <p:nvPr/>
          </p:nvSpPr>
          <p:spPr>
            <a:xfrm>
              <a:off x="0" y="-57150"/>
              <a:ext cx="10972512" cy="192066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    5. Cài đặt</a:t>
              </a:r>
            </a:p>
          </p:txBody>
        </p:sp>
      </p:grpSp>
      <p:grpSp>
        <p:nvGrpSpPr>
          <p:cNvPr name="Group 9" id="9"/>
          <p:cNvGrpSpPr/>
          <p:nvPr/>
        </p:nvGrpSpPr>
        <p:grpSpPr>
          <a:xfrm rot="0">
            <a:off x="1028700" y="1874842"/>
            <a:ext cx="8841373" cy="817474"/>
            <a:chOff x="0" y="0"/>
            <a:chExt cx="11788497" cy="1089965"/>
          </a:xfrm>
        </p:grpSpPr>
        <p:sp>
          <p:nvSpPr>
            <p:cNvPr name="Freeform 10" id="10"/>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1" id="11"/>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Giới thiệu các công nghệ sử dụng</a:t>
              </a:r>
            </a:p>
          </p:txBody>
        </p:sp>
      </p:grpSp>
      <p:grpSp>
        <p:nvGrpSpPr>
          <p:cNvPr name="Group 12" id="12"/>
          <p:cNvGrpSpPr/>
          <p:nvPr/>
        </p:nvGrpSpPr>
        <p:grpSpPr>
          <a:xfrm rot="0">
            <a:off x="605812" y="2677609"/>
            <a:ext cx="14853355" cy="1033310"/>
            <a:chOff x="0" y="0"/>
            <a:chExt cx="19804473" cy="1377747"/>
          </a:xfrm>
        </p:grpSpPr>
        <p:sp>
          <p:nvSpPr>
            <p:cNvPr name="Freeform 13" id="13"/>
            <p:cNvSpPr/>
            <p:nvPr/>
          </p:nvSpPr>
          <p:spPr>
            <a:xfrm flipH="false" flipV="false" rot="0">
              <a:off x="0" y="0"/>
              <a:ext cx="19804473" cy="1377747"/>
            </a:xfrm>
            <a:custGeom>
              <a:avLst/>
              <a:gdLst/>
              <a:ahLst/>
              <a:cxnLst/>
              <a:rect r="r" b="b" t="t" l="l"/>
              <a:pathLst>
                <a:path h="1377747" w="19804473">
                  <a:moveTo>
                    <a:pt x="0" y="0"/>
                  </a:moveTo>
                  <a:lnTo>
                    <a:pt x="19804473" y="0"/>
                  </a:lnTo>
                  <a:lnTo>
                    <a:pt x="19804473" y="1377747"/>
                  </a:lnTo>
                  <a:lnTo>
                    <a:pt x="0" y="1377747"/>
                  </a:lnTo>
                  <a:close/>
                </a:path>
              </a:pathLst>
            </a:custGeom>
            <a:solidFill>
              <a:srgbClr val="000000">
                <a:alpha val="0"/>
              </a:srgbClr>
            </a:solidFill>
          </p:spPr>
        </p:sp>
        <p:sp>
          <p:nvSpPr>
            <p:cNvPr name="TextBox 14" id="14"/>
            <p:cNvSpPr txBox="true"/>
            <p:nvPr/>
          </p:nvSpPr>
          <p:spPr>
            <a:xfrm>
              <a:off x="0" y="38100"/>
              <a:ext cx="19804473" cy="1339647"/>
            </a:xfrm>
            <a:prstGeom prst="rect">
              <a:avLst/>
            </a:prstGeom>
          </p:spPr>
          <p:txBody>
            <a:bodyPr anchor="t" rtlCol="false" tIns="0" lIns="0" bIns="0" rIns="0"/>
            <a:lstStyle/>
            <a:p>
              <a:pPr algn="l" marL="855047" indent="-285016" lvl="2">
                <a:lnSpc>
                  <a:spcPts val="4002"/>
                </a:lnSpc>
                <a:buFont typeface="Arial"/>
                <a:buChar char="⚬"/>
              </a:pPr>
              <a:r>
                <a:rPr lang="en-US" sz="3739" spc="103">
                  <a:solidFill>
                    <a:srgbClr val="FFFFFF"/>
                  </a:solidFill>
                  <a:latin typeface="Barlow Condensed"/>
                  <a:ea typeface="Barlow Condensed"/>
                  <a:cs typeface="Barlow Condensed"/>
                  <a:sym typeface="Barlow Condensed"/>
                </a:rPr>
                <a:t>Công nghệ sử dụng xây dựng Web Client: ReactJs thiết kế giao diện bên phía người dùng trên ứng dụng Web.</a:t>
              </a:r>
            </a:p>
          </p:txBody>
        </p:sp>
      </p:grpSp>
      <p:grpSp>
        <p:nvGrpSpPr>
          <p:cNvPr name="Group 15" id="15"/>
          <p:cNvGrpSpPr/>
          <p:nvPr/>
        </p:nvGrpSpPr>
        <p:grpSpPr>
          <a:xfrm rot="0">
            <a:off x="9144000" y="4320782"/>
            <a:ext cx="8400809" cy="5476992"/>
            <a:chOff x="0" y="0"/>
            <a:chExt cx="11201079" cy="7302656"/>
          </a:xfrm>
        </p:grpSpPr>
        <p:sp>
          <p:nvSpPr>
            <p:cNvPr name="Freeform 16" id="16"/>
            <p:cNvSpPr/>
            <p:nvPr/>
          </p:nvSpPr>
          <p:spPr>
            <a:xfrm flipH="false" flipV="false" rot="0">
              <a:off x="0" y="0"/>
              <a:ext cx="11201078" cy="7302656"/>
            </a:xfrm>
            <a:custGeom>
              <a:avLst/>
              <a:gdLst/>
              <a:ahLst/>
              <a:cxnLst/>
              <a:rect r="r" b="b" t="t" l="l"/>
              <a:pathLst>
                <a:path h="7302656" w="11201078">
                  <a:moveTo>
                    <a:pt x="0" y="0"/>
                  </a:moveTo>
                  <a:lnTo>
                    <a:pt x="11201078" y="0"/>
                  </a:lnTo>
                  <a:lnTo>
                    <a:pt x="11201078" y="7302656"/>
                  </a:lnTo>
                  <a:lnTo>
                    <a:pt x="0" y="7302656"/>
                  </a:lnTo>
                  <a:close/>
                </a:path>
              </a:pathLst>
            </a:custGeom>
            <a:solidFill>
              <a:srgbClr val="000000">
                <a:alpha val="0"/>
              </a:srgbClr>
            </a:solidFill>
          </p:spPr>
        </p:sp>
        <p:sp>
          <p:nvSpPr>
            <p:cNvPr name="TextBox 17" id="17"/>
            <p:cNvSpPr txBox="true"/>
            <p:nvPr/>
          </p:nvSpPr>
          <p:spPr>
            <a:xfrm>
              <a:off x="0" y="-38100"/>
              <a:ext cx="11201079" cy="7340756"/>
            </a:xfrm>
            <a:prstGeom prst="rect">
              <a:avLst/>
            </a:prstGeom>
          </p:spPr>
          <p:txBody>
            <a:bodyPr anchor="t" rtlCol="false" tIns="0" lIns="0" bIns="0" rIns="0"/>
            <a:lstStyle/>
            <a:p>
              <a:pPr algn="l" marL="855047" indent="-285016" lvl="2">
                <a:lnSpc>
                  <a:spcPts val="4863"/>
                </a:lnSpc>
                <a:buFont typeface="Arial"/>
                <a:buChar char="⚬"/>
              </a:pPr>
              <a:r>
                <a:rPr lang="en-US" sz="3739" spc="103">
                  <a:solidFill>
                    <a:srgbClr val="FFFFFF"/>
                  </a:solidFill>
                  <a:latin typeface="Barlow Condensed"/>
                  <a:ea typeface="Barlow Condensed"/>
                  <a:cs typeface="Barlow Condensed"/>
                  <a:sym typeface="Barlow Condensed"/>
                </a:rPr>
                <a:t>React là thư viện JavaScript giúp xây dựng giao diện người dùng hiệu quả và linh hoạt bằng cách tạo các components độc lập, tái sử dụng được. </a:t>
              </a:r>
            </a:p>
            <a:p>
              <a:pPr algn="l" marL="855047" indent="-285016" lvl="2">
                <a:lnSpc>
                  <a:spcPts val="4863"/>
                </a:lnSpc>
                <a:buFont typeface="Arial"/>
                <a:buChar char="⚬"/>
              </a:pPr>
              <a:r>
                <a:rPr lang="en-US" sz="3739" spc="103">
                  <a:solidFill>
                    <a:srgbClr val="FFFFFF"/>
                  </a:solidFill>
                  <a:latin typeface="Barlow Condensed"/>
                  <a:ea typeface="Barlow Condensed"/>
                  <a:cs typeface="Barlow Condensed"/>
                  <a:sym typeface="Barlow Condensed"/>
                </a:rPr>
                <a:t>ReactJS sử dụng JSX giúp viết mã dễ dàng hơn, hỗ trợ tốt SEO, dễ kiểm thử, và có nhiều thư viện hỗ trợ, phù hợp cho các dự án mở rộng và có cộng đồng phát triển mạnh.</a:t>
              </a:r>
            </a:p>
          </p:txBody>
        </p:sp>
      </p:grpSp>
      <p:grpSp>
        <p:nvGrpSpPr>
          <p:cNvPr name="Group 18" id="18"/>
          <p:cNvGrpSpPr/>
          <p:nvPr/>
        </p:nvGrpSpPr>
        <p:grpSpPr>
          <a:xfrm rot="0">
            <a:off x="12435150" y="4156820"/>
            <a:ext cx="1818510" cy="28575"/>
            <a:chOff x="0" y="0"/>
            <a:chExt cx="2424680" cy="38100"/>
          </a:xfrm>
        </p:grpSpPr>
        <p:sp>
          <p:nvSpPr>
            <p:cNvPr name="Freeform 19" id="19"/>
            <p:cNvSpPr/>
            <p:nvPr/>
          </p:nvSpPr>
          <p:spPr>
            <a:xfrm flipH="false" flipV="false" rot="0">
              <a:off x="19050" y="0"/>
              <a:ext cx="2386584" cy="38100"/>
            </a:xfrm>
            <a:custGeom>
              <a:avLst/>
              <a:gdLst/>
              <a:ahLst/>
              <a:cxnLst/>
              <a:rect r="r" b="b" t="t" l="l"/>
              <a:pathLst>
                <a:path h="38100" w="2386584">
                  <a:moveTo>
                    <a:pt x="0" y="0"/>
                  </a:moveTo>
                  <a:lnTo>
                    <a:pt x="2386584" y="0"/>
                  </a:lnTo>
                  <a:lnTo>
                    <a:pt x="2386584" y="38100"/>
                  </a:lnTo>
                  <a:lnTo>
                    <a:pt x="0" y="38100"/>
                  </a:lnTo>
                  <a:close/>
                </a:path>
              </a:pathLst>
            </a:custGeom>
            <a:solidFill>
              <a:srgbClr val="FFFFFF"/>
            </a:solidFill>
          </p:spPr>
        </p:sp>
      </p:grpSp>
      <p:grpSp>
        <p:nvGrpSpPr>
          <p:cNvPr name="Group 20" id="20"/>
          <p:cNvGrpSpPr/>
          <p:nvPr/>
        </p:nvGrpSpPr>
        <p:grpSpPr>
          <a:xfrm rot="0">
            <a:off x="12811531" y="3400404"/>
            <a:ext cx="4103985" cy="920378"/>
            <a:chOff x="0" y="0"/>
            <a:chExt cx="5471980" cy="1227171"/>
          </a:xfrm>
        </p:grpSpPr>
        <p:sp>
          <p:nvSpPr>
            <p:cNvPr name="Freeform 21" id="21"/>
            <p:cNvSpPr/>
            <p:nvPr/>
          </p:nvSpPr>
          <p:spPr>
            <a:xfrm flipH="false" flipV="false" rot="0">
              <a:off x="0" y="0"/>
              <a:ext cx="5471980" cy="1227171"/>
            </a:xfrm>
            <a:custGeom>
              <a:avLst/>
              <a:gdLst/>
              <a:ahLst/>
              <a:cxnLst/>
              <a:rect r="r" b="b" t="t" l="l"/>
              <a:pathLst>
                <a:path h="1227171" w="5471980">
                  <a:moveTo>
                    <a:pt x="0" y="0"/>
                  </a:moveTo>
                  <a:lnTo>
                    <a:pt x="5471980" y="0"/>
                  </a:lnTo>
                  <a:lnTo>
                    <a:pt x="5471980" y="1227171"/>
                  </a:lnTo>
                  <a:lnTo>
                    <a:pt x="0" y="1227171"/>
                  </a:lnTo>
                  <a:close/>
                </a:path>
              </a:pathLst>
            </a:custGeom>
            <a:solidFill>
              <a:srgbClr val="000000">
                <a:alpha val="0"/>
              </a:srgbClr>
            </a:solidFill>
          </p:spPr>
        </p:sp>
        <p:sp>
          <p:nvSpPr>
            <p:cNvPr name="TextBox 22" id="22"/>
            <p:cNvSpPr txBox="true"/>
            <p:nvPr/>
          </p:nvSpPr>
          <p:spPr>
            <a:xfrm>
              <a:off x="0" y="-38100"/>
              <a:ext cx="5471980" cy="1265271"/>
            </a:xfrm>
            <a:prstGeom prst="rect">
              <a:avLst/>
            </a:prstGeom>
          </p:spPr>
          <p:txBody>
            <a:bodyPr anchor="t" rtlCol="false" tIns="0" lIns="0" bIns="0" rIns="0"/>
            <a:lstStyle/>
            <a:p>
              <a:pPr algn="just">
                <a:lnSpc>
                  <a:spcPts val="4680"/>
                </a:lnSpc>
              </a:pPr>
              <a:r>
                <a:rPr lang="en-US" b="true" sz="3600" i="true" spc="86">
                  <a:solidFill>
                    <a:srgbClr val="FFFFFF"/>
                  </a:solidFill>
                  <a:latin typeface="Oswald Bold"/>
                  <a:ea typeface="Oswald Bold"/>
                  <a:cs typeface="Oswald Bold"/>
                  <a:sym typeface="Oswald Bold"/>
                </a:rPr>
                <a:t>Mô tả</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028700" y="2092638"/>
            <a:ext cx="16230600" cy="1741965"/>
            <a:chOff x="0" y="0"/>
            <a:chExt cx="21640800" cy="2322620"/>
          </a:xfrm>
        </p:grpSpPr>
        <p:sp>
          <p:nvSpPr>
            <p:cNvPr name="Freeform 3" id="3"/>
            <p:cNvSpPr/>
            <p:nvPr/>
          </p:nvSpPr>
          <p:spPr>
            <a:xfrm flipH="false" flipV="false" rot="0">
              <a:off x="0" y="0"/>
              <a:ext cx="21640800" cy="2322620"/>
            </a:xfrm>
            <a:custGeom>
              <a:avLst/>
              <a:gdLst/>
              <a:ahLst/>
              <a:cxnLst/>
              <a:rect r="r" b="b" t="t" l="l"/>
              <a:pathLst>
                <a:path h="2322620" w="21640800">
                  <a:moveTo>
                    <a:pt x="0" y="0"/>
                  </a:moveTo>
                  <a:lnTo>
                    <a:pt x="21640800" y="0"/>
                  </a:lnTo>
                  <a:lnTo>
                    <a:pt x="21640800" y="2322620"/>
                  </a:lnTo>
                  <a:lnTo>
                    <a:pt x="0" y="2322620"/>
                  </a:lnTo>
                  <a:close/>
                </a:path>
              </a:pathLst>
            </a:custGeom>
            <a:solidFill>
              <a:srgbClr val="000000">
                <a:alpha val="0"/>
              </a:srgbClr>
            </a:solidFill>
          </p:spPr>
        </p:sp>
        <p:sp>
          <p:nvSpPr>
            <p:cNvPr name="TextBox 4" id="4"/>
            <p:cNvSpPr txBox="true"/>
            <p:nvPr/>
          </p:nvSpPr>
          <p:spPr>
            <a:xfrm>
              <a:off x="0" y="38100"/>
              <a:ext cx="21640800" cy="2284520"/>
            </a:xfrm>
            <a:prstGeom prst="rect">
              <a:avLst/>
            </a:prstGeom>
          </p:spPr>
          <p:txBody>
            <a:bodyPr anchor="t" rtlCol="false" tIns="0" lIns="0" bIns="0" rIns="0"/>
            <a:lstStyle/>
            <a:p>
              <a:pPr algn="l">
                <a:lnSpc>
                  <a:spcPts val="4002"/>
                </a:lnSpc>
              </a:pPr>
              <a:r>
                <a:rPr lang="en-US" b="true" sz="3739" spc="103">
                  <a:solidFill>
                    <a:srgbClr val="FFFFFF"/>
                  </a:solidFill>
                  <a:latin typeface="Barlow Condensed Bold"/>
                  <a:ea typeface="Barlow Condensed Bold"/>
                  <a:cs typeface="Barlow Condensed Bold"/>
                  <a:sym typeface="Barlow Condensed Bold"/>
                </a:rPr>
                <a:t>Link mã nguồn dự án:</a:t>
              </a:r>
            </a:p>
            <a:p>
              <a:pPr algn="l">
                <a:lnSpc>
                  <a:spcPts val="4002"/>
                </a:lnSpc>
              </a:pPr>
            </a:p>
            <a:p>
              <a:pPr algn="l">
                <a:lnSpc>
                  <a:spcPts val="4002"/>
                </a:lnSpc>
              </a:pPr>
              <a:r>
                <a:rPr lang="en-US" b="true" sz="3739" spc="103" u="sng">
                  <a:solidFill>
                    <a:srgbClr val="0000FF"/>
                  </a:solidFill>
                  <a:latin typeface="Barlow Condensed Bold"/>
                  <a:ea typeface="Barlow Condensed Bold"/>
                  <a:cs typeface="Barlow Condensed Bold"/>
                  <a:sym typeface="Barlow Condensed Bold"/>
                  <a:hlinkClick r:id="rId2" tooltip="https://github.com/22010176/pt-tkpm"/>
                </a:rPr>
                <a:t> </a:t>
              </a:r>
              <a:r>
                <a:rPr lang="en-US" sz="3739" spc="103">
                  <a:solidFill>
                    <a:srgbClr val="FFFFFF"/>
                  </a:solidFill>
                  <a:latin typeface="Barlow Condensed"/>
                  <a:ea typeface="Barlow Condensed"/>
                  <a:cs typeface="Barlow Condensed"/>
                  <a:sym typeface="Barlow Condensed"/>
                </a:rPr>
                <a:t>                                    </a:t>
              </a:r>
              <a:r>
                <a:rPr lang="en-US" b="true" sz="3739" i="true" spc="103" u="sng">
                  <a:solidFill>
                    <a:srgbClr val="A6A6F9"/>
                  </a:solidFill>
                  <a:latin typeface="Barlow Condensed Bold Italics"/>
                  <a:ea typeface="Barlow Condensed Bold Italics"/>
                  <a:cs typeface="Barlow Condensed Bold Italics"/>
                  <a:sym typeface="Barlow Condensed Bold Italics"/>
                  <a:hlinkClick r:id="rId3" tooltip="https://github.com/vjintageboy/N06-PTTKPM-NHOM3"/>
                </a:rPr>
                <a:t>https://github.com/vjintageboy/N06-PTTKPM-NHOM3</a:t>
              </a:r>
            </a:p>
          </p:txBody>
        </p:sp>
      </p:grpSp>
      <p:grpSp>
        <p:nvGrpSpPr>
          <p:cNvPr name="Group 5" id="5"/>
          <p:cNvGrpSpPr/>
          <p:nvPr/>
        </p:nvGrpSpPr>
        <p:grpSpPr>
          <a:xfrm rot="0">
            <a:off x="985838" y="1541467"/>
            <a:ext cx="2753267" cy="85725"/>
            <a:chOff x="0" y="0"/>
            <a:chExt cx="3671023" cy="114300"/>
          </a:xfrm>
        </p:grpSpPr>
        <p:sp>
          <p:nvSpPr>
            <p:cNvPr name="Freeform 6" id="6"/>
            <p:cNvSpPr/>
            <p:nvPr/>
          </p:nvSpPr>
          <p:spPr>
            <a:xfrm flipH="false" flipV="false" rot="0">
              <a:off x="57150" y="0"/>
              <a:ext cx="3556762" cy="114300"/>
            </a:xfrm>
            <a:custGeom>
              <a:avLst/>
              <a:gdLst/>
              <a:ahLst/>
              <a:cxnLst/>
              <a:rect r="r" b="b" t="t" l="l"/>
              <a:pathLst>
                <a:path h="114300" w="3556762">
                  <a:moveTo>
                    <a:pt x="0" y="0"/>
                  </a:moveTo>
                  <a:lnTo>
                    <a:pt x="3556762" y="0"/>
                  </a:lnTo>
                  <a:lnTo>
                    <a:pt x="3556762" y="114300"/>
                  </a:lnTo>
                  <a:lnTo>
                    <a:pt x="0" y="114300"/>
                  </a:lnTo>
                  <a:close/>
                </a:path>
              </a:pathLst>
            </a:custGeom>
            <a:solidFill>
              <a:srgbClr val="FFFFFF"/>
            </a:solidFill>
          </p:spPr>
        </p:sp>
      </p:grpSp>
      <p:grpSp>
        <p:nvGrpSpPr>
          <p:cNvPr name="Group 7" id="7"/>
          <p:cNvGrpSpPr/>
          <p:nvPr/>
        </p:nvGrpSpPr>
        <p:grpSpPr>
          <a:xfrm rot="0">
            <a:off x="1028700" y="464503"/>
            <a:ext cx="8229384" cy="1298677"/>
            <a:chOff x="0" y="0"/>
            <a:chExt cx="10972512" cy="1731569"/>
          </a:xfrm>
        </p:grpSpPr>
        <p:sp>
          <p:nvSpPr>
            <p:cNvPr name="Freeform 8" id="8"/>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9" id="9"/>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6. Demo</a:t>
              </a:r>
            </a:p>
          </p:txBody>
        </p:sp>
      </p:grpSp>
    </p:spTree>
  </p:cSld>
  <p:clrMapOvr>
    <a:masterClrMapping/>
  </p:clrMapOvr>
  <p:transition spd="fast">
    <p:fade/>
  </p:transition>
</p:sld>
</file>

<file path=ppt/slides/slide24.xml><?xml version="1.0" encoding="utf-8"?>
<p:sld xmlns:p="http://schemas.openxmlformats.org/presentationml/2006/main" xmlns:a="http://schemas.openxmlformats.org/drawingml/2006/main">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3463108" cy="85725"/>
            <a:chOff x="0" y="0"/>
            <a:chExt cx="4617477" cy="114300"/>
          </a:xfrm>
        </p:grpSpPr>
        <p:sp>
          <p:nvSpPr>
            <p:cNvPr name="Freeform 3" id="3"/>
            <p:cNvSpPr/>
            <p:nvPr/>
          </p:nvSpPr>
          <p:spPr>
            <a:xfrm flipH="false" flipV="false" rot="0">
              <a:off x="57150" y="0"/>
              <a:ext cx="4503166" cy="114300"/>
            </a:xfrm>
            <a:custGeom>
              <a:avLst/>
              <a:gdLst/>
              <a:ahLst/>
              <a:cxnLst/>
              <a:rect r="r" b="b" t="t" l="l"/>
              <a:pathLst>
                <a:path h="114300" w="4503166">
                  <a:moveTo>
                    <a:pt x="0" y="0"/>
                  </a:moveTo>
                  <a:lnTo>
                    <a:pt x="4503166" y="0"/>
                  </a:lnTo>
                  <a:lnTo>
                    <a:pt x="4503166" y="114300"/>
                  </a:lnTo>
                  <a:lnTo>
                    <a:pt x="0" y="114300"/>
                  </a:lnTo>
                  <a:close/>
                </a:path>
              </a:pathLst>
            </a:custGeom>
            <a:solidFill>
              <a:srgbClr val="FFFFFF"/>
            </a:solidFill>
          </p:spPr>
        </p:sp>
      </p:grpSp>
      <p:grpSp>
        <p:nvGrpSpPr>
          <p:cNvPr name="Group 4" id="4"/>
          <p:cNvGrpSpPr/>
          <p:nvPr/>
        </p:nvGrpSpPr>
        <p:grpSpPr>
          <a:xfrm rot="0">
            <a:off x="1028700" y="464503"/>
            <a:ext cx="8229384" cy="1298677"/>
            <a:chOff x="0" y="0"/>
            <a:chExt cx="10972512" cy="1731569"/>
          </a:xfrm>
        </p:grpSpPr>
        <p:sp>
          <p:nvSpPr>
            <p:cNvPr name="Freeform 5" id="5"/>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6" id="6"/>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7. Kết luận</a:t>
              </a:r>
            </a:p>
          </p:txBody>
        </p:sp>
      </p:grpSp>
      <p:grpSp>
        <p:nvGrpSpPr>
          <p:cNvPr name="Group 7" id="7"/>
          <p:cNvGrpSpPr/>
          <p:nvPr/>
        </p:nvGrpSpPr>
        <p:grpSpPr>
          <a:xfrm rot="0">
            <a:off x="1028700" y="18748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1. Những điều đã làm được</a:t>
              </a:r>
            </a:p>
          </p:txBody>
        </p:sp>
      </p:grpSp>
      <p:grpSp>
        <p:nvGrpSpPr>
          <p:cNvPr name="Group 10" id="10"/>
          <p:cNvGrpSpPr/>
          <p:nvPr/>
        </p:nvGrpSpPr>
        <p:grpSpPr>
          <a:xfrm rot="0">
            <a:off x="1028700" y="4623260"/>
            <a:ext cx="8841373" cy="817474"/>
            <a:chOff x="0" y="0"/>
            <a:chExt cx="11788497" cy="1089965"/>
          </a:xfrm>
        </p:grpSpPr>
        <p:sp>
          <p:nvSpPr>
            <p:cNvPr name="Freeform 11" id="11"/>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2" id="12"/>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2. Những điều chưa làm được</a:t>
              </a:r>
            </a:p>
          </p:txBody>
        </p:sp>
      </p:grpSp>
      <p:grpSp>
        <p:nvGrpSpPr>
          <p:cNvPr name="Group 13" id="13"/>
          <p:cNvGrpSpPr/>
          <p:nvPr/>
        </p:nvGrpSpPr>
        <p:grpSpPr>
          <a:xfrm rot="0">
            <a:off x="1028700" y="7828805"/>
            <a:ext cx="8841373" cy="817474"/>
            <a:chOff x="0" y="0"/>
            <a:chExt cx="11788497" cy="1089965"/>
          </a:xfrm>
        </p:grpSpPr>
        <p:sp>
          <p:nvSpPr>
            <p:cNvPr name="Freeform 14" id="14"/>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5" id="15"/>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3. Đề xuất tương lai</a:t>
              </a:r>
            </a:p>
          </p:txBody>
        </p:sp>
      </p:grpSp>
      <p:grpSp>
        <p:nvGrpSpPr>
          <p:cNvPr name="Group 16" id="16"/>
          <p:cNvGrpSpPr/>
          <p:nvPr/>
        </p:nvGrpSpPr>
        <p:grpSpPr>
          <a:xfrm rot="0">
            <a:off x="1028700" y="8507048"/>
            <a:ext cx="16592220" cy="2275740"/>
            <a:chOff x="0" y="0"/>
            <a:chExt cx="22122960" cy="3034320"/>
          </a:xfrm>
        </p:grpSpPr>
        <p:sp>
          <p:nvSpPr>
            <p:cNvPr name="Freeform 17" id="17"/>
            <p:cNvSpPr/>
            <p:nvPr/>
          </p:nvSpPr>
          <p:spPr>
            <a:xfrm flipH="false" flipV="false" rot="0">
              <a:off x="0" y="0"/>
              <a:ext cx="22122960" cy="3034320"/>
            </a:xfrm>
            <a:custGeom>
              <a:avLst/>
              <a:gdLst/>
              <a:ahLst/>
              <a:cxnLst/>
              <a:rect r="r" b="b" t="t" l="l"/>
              <a:pathLst>
                <a:path h="3034320" w="22122960">
                  <a:moveTo>
                    <a:pt x="0" y="0"/>
                  </a:moveTo>
                  <a:lnTo>
                    <a:pt x="22122960" y="0"/>
                  </a:lnTo>
                  <a:lnTo>
                    <a:pt x="22122960" y="3034320"/>
                  </a:lnTo>
                  <a:lnTo>
                    <a:pt x="0" y="3034320"/>
                  </a:lnTo>
                  <a:close/>
                </a:path>
              </a:pathLst>
            </a:custGeom>
            <a:solidFill>
              <a:srgbClr val="000000">
                <a:alpha val="0"/>
              </a:srgbClr>
            </a:solidFill>
          </p:spPr>
        </p:sp>
        <p:sp>
          <p:nvSpPr>
            <p:cNvPr name="TextBox 18" id="18"/>
            <p:cNvSpPr txBox="true"/>
            <p:nvPr/>
          </p:nvSpPr>
          <p:spPr>
            <a:xfrm>
              <a:off x="0" y="-38100"/>
              <a:ext cx="22122960" cy="3072420"/>
            </a:xfrm>
            <a:prstGeom prst="rect">
              <a:avLst/>
            </a:prstGeom>
          </p:spPr>
          <p:txBody>
            <a:bodyPr anchor="t" rtlCol="false" tIns="0" lIns="0" bIns="0" rIns="0"/>
            <a:lstStyle/>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Cải thiện bảo mật: Tích hợp xác thực hai yếu tố (2FA) và mã hóa dữ liệu.</a:t>
              </a:r>
            </a:p>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Mở rộng chức năng: Thêm tra cứu thông tin thanh toán, thêm xuất báo cáo học tập</a:t>
              </a:r>
            </a:p>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Tối ưu hóa giao diện: Đảm bảo hệ thống hoạt động tốt trên cả desktop và thiết bị di động.</a:t>
              </a:r>
            </a:p>
            <a:p>
              <a:pPr algn="l" marL="752129" indent="-250710" lvl="2">
                <a:lnSpc>
                  <a:spcPts val="4277"/>
                </a:lnSpc>
                <a:buFont typeface="Arial"/>
                <a:buChar char="⚬"/>
              </a:pPr>
            </a:p>
          </p:txBody>
        </p:sp>
      </p:grpSp>
      <p:grpSp>
        <p:nvGrpSpPr>
          <p:cNvPr name="Group 19" id="19"/>
          <p:cNvGrpSpPr/>
          <p:nvPr/>
        </p:nvGrpSpPr>
        <p:grpSpPr>
          <a:xfrm rot="0">
            <a:off x="1028700" y="5440734"/>
            <a:ext cx="17182156" cy="2275740"/>
            <a:chOff x="0" y="0"/>
            <a:chExt cx="22909541" cy="3034320"/>
          </a:xfrm>
        </p:grpSpPr>
        <p:sp>
          <p:nvSpPr>
            <p:cNvPr name="Freeform 20" id="20"/>
            <p:cNvSpPr/>
            <p:nvPr/>
          </p:nvSpPr>
          <p:spPr>
            <a:xfrm flipH="false" flipV="false" rot="0">
              <a:off x="0" y="0"/>
              <a:ext cx="22909541" cy="3034320"/>
            </a:xfrm>
            <a:custGeom>
              <a:avLst/>
              <a:gdLst/>
              <a:ahLst/>
              <a:cxnLst/>
              <a:rect r="r" b="b" t="t" l="l"/>
              <a:pathLst>
                <a:path h="3034320" w="22909541">
                  <a:moveTo>
                    <a:pt x="0" y="0"/>
                  </a:moveTo>
                  <a:lnTo>
                    <a:pt x="22909541" y="0"/>
                  </a:lnTo>
                  <a:lnTo>
                    <a:pt x="22909541" y="3034320"/>
                  </a:lnTo>
                  <a:lnTo>
                    <a:pt x="0" y="3034320"/>
                  </a:lnTo>
                  <a:close/>
                </a:path>
              </a:pathLst>
            </a:custGeom>
            <a:solidFill>
              <a:srgbClr val="000000">
                <a:alpha val="0"/>
              </a:srgbClr>
            </a:solidFill>
          </p:spPr>
        </p:sp>
        <p:sp>
          <p:nvSpPr>
            <p:cNvPr name="TextBox 21" id="21"/>
            <p:cNvSpPr txBox="true"/>
            <p:nvPr/>
          </p:nvSpPr>
          <p:spPr>
            <a:xfrm>
              <a:off x="0" y="-38100"/>
              <a:ext cx="22909541" cy="3072420"/>
            </a:xfrm>
            <a:prstGeom prst="rect">
              <a:avLst/>
            </a:prstGeom>
          </p:spPr>
          <p:txBody>
            <a:bodyPr anchor="t" rtlCol="false" tIns="0" lIns="0" bIns="0" rIns="0"/>
            <a:lstStyle/>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Hệ thống vẫn chưa có tính nghiệp vụ đầy đủ, chưa hỗ trợ sinh viên thanh toán học phí,...</a:t>
              </a:r>
            </a:p>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Chưa tích hợp hệ thống xác thực mạnh mẽ để đảm bảo bảo mật cao hơn.</a:t>
              </a:r>
            </a:p>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Giao diện người dùng chưa tối ưu cho thiết bị di động.</a:t>
              </a:r>
            </a:p>
            <a:p>
              <a:pPr algn="l" marL="752129" indent="-250710" lvl="2">
                <a:lnSpc>
                  <a:spcPts val="4277"/>
                </a:lnSpc>
                <a:buFont typeface="Arial"/>
                <a:buChar char="⚬"/>
              </a:pPr>
              <a:r>
                <a:rPr lang="en-US" sz="3289" spc="91">
                  <a:solidFill>
                    <a:srgbClr val="FFFFFF"/>
                  </a:solidFill>
                  <a:latin typeface="Barlow Condensed"/>
                  <a:ea typeface="Barlow Condensed"/>
                  <a:cs typeface="Barlow Condensed"/>
                  <a:sym typeface="Barlow Condensed"/>
                </a:rPr>
                <a:t>Chưa tích hợp hệ thống theo dõi tiến độ học tập theo từng kỳ.</a:t>
              </a:r>
            </a:p>
          </p:txBody>
        </p:sp>
      </p:grpSp>
      <p:grpSp>
        <p:nvGrpSpPr>
          <p:cNvPr name="Group 22" id="22"/>
          <p:cNvGrpSpPr/>
          <p:nvPr/>
        </p:nvGrpSpPr>
        <p:grpSpPr>
          <a:xfrm rot="0">
            <a:off x="1028700" y="2610934"/>
            <a:ext cx="17182156" cy="2034556"/>
            <a:chOff x="0" y="0"/>
            <a:chExt cx="22909541" cy="2712742"/>
          </a:xfrm>
        </p:grpSpPr>
        <p:sp>
          <p:nvSpPr>
            <p:cNvPr name="Freeform 23" id="23"/>
            <p:cNvSpPr/>
            <p:nvPr/>
          </p:nvSpPr>
          <p:spPr>
            <a:xfrm flipH="false" flipV="false" rot="0">
              <a:off x="0" y="0"/>
              <a:ext cx="22909541" cy="2712742"/>
            </a:xfrm>
            <a:custGeom>
              <a:avLst/>
              <a:gdLst/>
              <a:ahLst/>
              <a:cxnLst/>
              <a:rect r="r" b="b" t="t" l="l"/>
              <a:pathLst>
                <a:path h="2712742" w="22909541">
                  <a:moveTo>
                    <a:pt x="0" y="0"/>
                  </a:moveTo>
                  <a:lnTo>
                    <a:pt x="22909541" y="0"/>
                  </a:lnTo>
                  <a:lnTo>
                    <a:pt x="22909541" y="2712742"/>
                  </a:lnTo>
                  <a:lnTo>
                    <a:pt x="0" y="2712742"/>
                  </a:lnTo>
                  <a:close/>
                </a:path>
              </a:pathLst>
            </a:custGeom>
            <a:solidFill>
              <a:srgbClr val="000000">
                <a:alpha val="0"/>
              </a:srgbClr>
            </a:solidFill>
          </p:spPr>
        </p:sp>
        <p:sp>
          <p:nvSpPr>
            <p:cNvPr name="TextBox 24" id="24"/>
            <p:cNvSpPr txBox="true"/>
            <p:nvPr/>
          </p:nvSpPr>
          <p:spPr>
            <a:xfrm>
              <a:off x="0" y="-38100"/>
              <a:ext cx="22909541" cy="2750842"/>
            </a:xfrm>
            <a:prstGeom prst="rect">
              <a:avLst/>
            </a:prstGeom>
          </p:spPr>
          <p:txBody>
            <a:bodyPr anchor="t" rtlCol="false" tIns="0" lIns="0" bIns="0" rIns="0"/>
            <a:lstStyle/>
            <a:p>
              <a:pPr algn="l" marL="752095" indent="-250698" lvl="2">
                <a:lnSpc>
                  <a:spcPts val="4277"/>
                </a:lnSpc>
                <a:buFont typeface="Arial"/>
                <a:buChar char="⚬"/>
              </a:pPr>
              <a:r>
                <a:rPr lang="en-US" sz="3290" spc="88">
                  <a:solidFill>
                    <a:srgbClr val="FFFFFF"/>
                  </a:solidFill>
                  <a:latin typeface="Barlow Condensed"/>
                  <a:ea typeface="Barlow Condensed"/>
                  <a:cs typeface="Barlow Condensed"/>
                  <a:sym typeface="Barlow Condensed"/>
                </a:rPr>
                <a:t>Hoàn thiện giao diện quản lý sinh viên với các chức năng cơ bản, hệ thống có thể lưu trữ và hiển thị thông tin sinh viên một cách chính xác, chức năng đăng ký môn học hoạt động ổn định.</a:t>
              </a:r>
            </a:p>
            <a:p>
              <a:pPr algn="l" marL="752129" indent="-250710" lvl="2">
                <a:lnSpc>
                  <a:spcPts val="4277"/>
                </a:lnSpc>
                <a:buFont typeface="Arial"/>
                <a:buChar char="⚬"/>
              </a:pPr>
              <a:r>
                <a:rPr lang="en-US" sz="3289" spc="91">
                  <a:solidFill>
                    <a:srgbClr val="FFFFFF"/>
                  </a:solidFill>
                  <a:latin typeface="Barlow Condensed"/>
                  <a:ea typeface="Barlow Condensed"/>
                  <a:cs typeface="Barlow Condensed"/>
                  <a:sym typeface="Barlow Condensed"/>
                </a:rPr>
                <a:t>Hỗ trợ phân quyền tài khoản cơ bản cho sinh viên và Quản lý Khoa.</a:t>
              </a:r>
            </a:p>
          </p:txBody>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4078" y="431804"/>
            <a:ext cx="21203378" cy="8528766"/>
          </a:xfrm>
          <a:custGeom>
            <a:avLst/>
            <a:gdLst/>
            <a:ahLst/>
            <a:cxnLst/>
            <a:rect r="r" b="b" t="t" l="l"/>
            <a:pathLst>
              <a:path h="8528766" w="21203378">
                <a:moveTo>
                  <a:pt x="0" y="0"/>
                </a:moveTo>
                <a:lnTo>
                  <a:pt x="21203378" y="0"/>
                </a:lnTo>
                <a:lnTo>
                  <a:pt x="21203378" y="8528766"/>
                </a:lnTo>
                <a:lnTo>
                  <a:pt x="0" y="8528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49781" y="6932479"/>
            <a:ext cx="3086100" cy="804358"/>
            <a:chOff x="0" y="0"/>
            <a:chExt cx="4114800" cy="1072477"/>
          </a:xfrm>
        </p:grpSpPr>
        <p:sp>
          <p:nvSpPr>
            <p:cNvPr name="Freeform 4" id="4"/>
            <p:cNvSpPr/>
            <p:nvPr/>
          </p:nvSpPr>
          <p:spPr>
            <a:xfrm flipH="false" flipV="false" rot="0">
              <a:off x="0" y="0"/>
              <a:ext cx="4114800" cy="1072515"/>
            </a:xfrm>
            <a:custGeom>
              <a:avLst/>
              <a:gdLst/>
              <a:ahLst/>
              <a:cxnLst/>
              <a:rect r="r" b="b" t="t" l="l"/>
              <a:pathLst>
                <a:path h="1072515" w="4114800">
                  <a:moveTo>
                    <a:pt x="254000" y="0"/>
                  </a:moveTo>
                  <a:lnTo>
                    <a:pt x="3860800" y="0"/>
                  </a:lnTo>
                  <a:cubicBezTo>
                    <a:pt x="3928110" y="0"/>
                    <a:pt x="3992753" y="26797"/>
                    <a:pt x="4040378" y="74422"/>
                  </a:cubicBezTo>
                  <a:cubicBezTo>
                    <a:pt x="4088003" y="122047"/>
                    <a:pt x="4114800" y="186690"/>
                    <a:pt x="4114800" y="254000"/>
                  </a:cubicBezTo>
                  <a:lnTo>
                    <a:pt x="4114800" y="818515"/>
                  </a:lnTo>
                  <a:cubicBezTo>
                    <a:pt x="4114800" y="885825"/>
                    <a:pt x="4088003" y="950468"/>
                    <a:pt x="4040378" y="998093"/>
                  </a:cubicBezTo>
                  <a:cubicBezTo>
                    <a:pt x="3992753" y="1045718"/>
                    <a:pt x="3928110" y="1072515"/>
                    <a:pt x="3860800" y="1072515"/>
                  </a:cubicBezTo>
                  <a:lnTo>
                    <a:pt x="254000" y="1072515"/>
                  </a:lnTo>
                  <a:cubicBezTo>
                    <a:pt x="186690" y="1072515"/>
                    <a:pt x="122047" y="1045718"/>
                    <a:pt x="74422" y="998093"/>
                  </a:cubicBezTo>
                  <a:cubicBezTo>
                    <a:pt x="26797" y="950468"/>
                    <a:pt x="0" y="885825"/>
                    <a:pt x="0" y="818515"/>
                  </a:cubicBezTo>
                  <a:lnTo>
                    <a:pt x="0" y="254000"/>
                  </a:lnTo>
                  <a:cubicBezTo>
                    <a:pt x="0" y="186690"/>
                    <a:pt x="26797" y="122047"/>
                    <a:pt x="74422" y="74422"/>
                  </a:cubicBezTo>
                  <a:cubicBezTo>
                    <a:pt x="122047" y="26797"/>
                    <a:pt x="186690" y="0"/>
                    <a:pt x="254000" y="0"/>
                  </a:cubicBezTo>
                  <a:close/>
                </a:path>
              </a:pathLst>
            </a:custGeom>
            <a:solidFill>
              <a:srgbClr val="4E6E81"/>
            </a:solidFill>
          </p:spPr>
        </p:sp>
      </p:grpSp>
      <p:grpSp>
        <p:nvGrpSpPr>
          <p:cNvPr name="Group 5" id="5"/>
          <p:cNvGrpSpPr/>
          <p:nvPr/>
        </p:nvGrpSpPr>
        <p:grpSpPr>
          <a:xfrm rot="0">
            <a:off x="5849781" y="6751653"/>
            <a:ext cx="3086100" cy="985184"/>
            <a:chOff x="0" y="0"/>
            <a:chExt cx="4114800" cy="1313579"/>
          </a:xfrm>
        </p:grpSpPr>
        <p:sp>
          <p:nvSpPr>
            <p:cNvPr name="Freeform 6" id="6"/>
            <p:cNvSpPr/>
            <p:nvPr/>
          </p:nvSpPr>
          <p:spPr>
            <a:xfrm flipH="false" flipV="false" rot="0">
              <a:off x="0" y="0"/>
              <a:ext cx="4114800" cy="1313579"/>
            </a:xfrm>
            <a:custGeom>
              <a:avLst/>
              <a:gdLst/>
              <a:ahLst/>
              <a:cxnLst/>
              <a:rect r="r" b="b" t="t" l="l"/>
              <a:pathLst>
                <a:path h="1313579" w="4114800">
                  <a:moveTo>
                    <a:pt x="0" y="0"/>
                  </a:moveTo>
                  <a:lnTo>
                    <a:pt x="4114800" y="0"/>
                  </a:lnTo>
                  <a:lnTo>
                    <a:pt x="4114800" y="1313579"/>
                  </a:lnTo>
                  <a:lnTo>
                    <a:pt x="0" y="1313579"/>
                  </a:lnTo>
                  <a:close/>
                </a:path>
              </a:pathLst>
            </a:custGeom>
            <a:solidFill>
              <a:srgbClr val="000000">
                <a:alpha val="0"/>
              </a:srgbClr>
            </a:solidFill>
          </p:spPr>
        </p:sp>
        <p:sp>
          <p:nvSpPr>
            <p:cNvPr name="TextBox 7" id="7"/>
            <p:cNvSpPr txBox="true"/>
            <p:nvPr/>
          </p:nvSpPr>
          <p:spPr>
            <a:xfrm>
              <a:off x="0" y="-47625"/>
              <a:ext cx="4114800" cy="1361204"/>
            </a:xfrm>
            <a:prstGeom prst="rect">
              <a:avLst/>
            </a:prstGeom>
          </p:spPr>
          <p:txBody>
            <a:bodyPr anchor="ctr" rtlCol="false" tIns="0" lIns="0" bIns="0" rIns="0"/>
            <a:lstStyle/>
            <a:p>
              <a:pPr algn="ctr">
                <a:lnSpc>
                  <a:spcPts val="3078"/>
                </a:lnSpc>
              </a:pPr>
              <a:r>
                <a:rPr lang="en-US" sz="2199" spc="219">
                  <a:solidFill>
                    <a:srgbClr val="FFFFFF"/>
                  </a:solidFill>
                  <a:latin typeface="Lato"/>
                  <a:ea typeface="Lato"/>
                  <a:cs typeface="Lato"/>
                  <a:sym typeface="Lato"/>
                </a:rPr>
                <a:t>Hà Nội, 3-2025</a:t>
              </a:r>
            </a:p>
          </p:txBody>
        </p:sp>
      </p:grpSp>
      <p:pic>
        <p:nvPicPr>
          <p:cNvPr name="Picture 8" id="8"/>
          <p:cNvPicPr>
            <a:picLocks noChangeAspect="true"/>
          </p:cNvPicPr>
          <p:nvPr/>
        </p:nvPicPr>
        <p:blipFill>
          <a:blip r:embed="rId4"/>
          <a:srcRect l="0" t="0" r="239" b="0"/>
          <a:stretch>
            <a:fillRect/>
          </a:stretch>
        </p:blipFill>
        <p:spPr>
          <a:xfrm flipH="false" flipV="false" rot="0">
            <a:off x="13424277" y="1326430"/>
            <a:ext cx="3186053" cy="3074541"/>
          </a:xfrm>
          <a:prstGeom prst="rect">
            <a:avLst/>
          </a:prstGeom>
        </p:spPr>
      </p:pic>
      <p:grpSp>
        <p:nvGrpSpPr>
          <p:cNvPr name="Group 9" id="9"/>
          <p:cNvGrpSpPr/>
          <p:nvPr/>
        </p:nvGrpSpPr>
        <p:grpSpPr>
          <a:xfrm rot="0">
            <a:off x="1981512" y="3973182"/>
            <a:ext cx="12371749" cy="2054886"/>
            <a:chOff x="0" y="0"/>
            <a:chExt cx="16495665" cy="2739848"/>
          </a:xfrm>
        </p:grpSpPr>
        <p:sp>
          <p:nvSpPr>
            <p:cNvPr name="Freeform 10" id="10"/>
            <p:cNvSpPr/>
            <p:nvPr/>
          </p:nvSpPr>
          <p:spPr>
            <a:xfrm flipH="false" flipV="false" rot="0">
              <a:off x="0" y="0"/>
              <a:ext cx="16495666" cy="2739848"/>
            </a:xfrm>
            <a:custGeom>
              <a:avLst/>
              <a:gdLst/>
              <a:ahLst/>
              <a:cxnLst/>
              <a:rect r="r" b="b" t="t" l="l"/>
              <a:pathLst>
                <a:path h="2739848" w="16495666">
                  <a:moveTo>
                    <a:pt x="0" y="0"/>
                  </a:moveTo>
                  <a:lnTo>
                    <a:pt x="16495666" y="0"/>
                  </a:lnTo>
                  <a:lnTo>
                    <a:pt x="16495666" y="2739848"/>
                  </a:lnTo>
                  <a:lnTo>
                    <a:pt x="0" y="2739848"/>
                  </a:lnTo>
                  <a:close/>
                </a:path>
              </a:pathLst>
            </a:custGeom>
            <a:solidFill>
              <a:srgbClr val="000000">
                <a:alpha val="0"/>
              </a:srgbClr>
            </a:solidFill>
          </p:spPr>
        </p:sp>
        <p:sp>
          <p:nvSpPr>
            <p:cNvPr name="TextBox 11" id="11"/>
            <p:cNvSpPr txBox="true"/>
            <p:nvPr/>
          </p:nvSpPr>
          <p:spPr>
            <a:xfrm>
              <a:off x="0" y="-257175"/>
              <a:ext cx="16495665" cy="2997023"/>
            </a:xfrm>
            <a:prstGeom prst="rect">
              <a:avLst/>
            </a:prstGeom>
          </p:spPr>
          <p:txBody>
            <a:bodyPr anchor="t" rtlCol="false" tIns="0" lIns="0" bIns="0" rIns="0"/>
            <a:lstStyle/>
            <a:p>
              <a:pPr algn="ctr">
                <a:lnSpc>
                  <a:spcPts val="16237"/>
                </a:lnSpc>
              </a:pPr>
              <a:r>
                <a:rPr lang="en-US" b="true" sz="11597" spc="578">
                  <a:solidFill>
                    <a:srgbClr val="000000"/>
                  </a:solidFill>
                  <a:latin typeface="Helios Bold"/>
                  <a:ea typeface="Helios Bold"/>
                  <a:cs typeface="Helios Bold"/>
                  <a:sym typeface="Helios Bold"/>
                </a:rPr>
                <a:t>THANK YOU!</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5249712" cy="85725"/>
            <a:chOff x="0" y="0"/>
            <a:chExt cx="6999616" cy="114300"/>
          </a:xfrm>
        </p:grpSpPr>
        <p:sp>
          <p:nvSpPr>
            <p:cNvPr name="Freeform 3" id="3"/>
            <p:cNvSpPr/>
            <p:nvPr/>
          </p:nvSpPr>
          <p:spPr>
            <a:xfrm flipH="false" flipV="false" rot="0">
              <a:off x="57150" y="0"/>
              <a:ext cx="6885305" cy="114300"/>
            </a:xfrm>
            <a:custGeom>
              <a:avLst/>
              <a:gdLst/>
              <a:ahLst/>
              <a:cxnLst/>
              <a:rect r="r" b="b" t="t" l="l"/>
              <a:pathLst>
                <a:path h="114300" w="6885305">
                  <a:moveTo>
                    <a:pt x="0" y="0"/>
                  </a:moveTo>
                  <a:lnTo>
                    <a:pt x="6885305" y="0"/>
                  </a:lnTo>
                  <a:lnTo>
                    <a:pt x="6885305" y="114300"/>
                  </a:lnTo>
                  <a:lnTo>
                    <a:pt x="0" y="114300"/>
                  </a:lnTo>
                  <a:close/>
                </a:path>
              </a:pathLst>
            </a:custGeom>
            <a:solidFill>
              <a:srgbClr val="FFFFFF"/>
            </a:solidFill>
          </p:spPr>
        </p:sp>
      </p:grpSp>
      <p:grpSp>
        <p:nvGrpSpPr>
          <p:cNvPr name="Group 4" id="4"/>
          <p:cNvGrpSpPr/>
          <p:nvPr/>
        </p:nvGrpSpPr>
        <p:grpSpPr>
          <a:xfrm rot="0">
            <a:off x="659078" y="2660450"/>
            <a:ext cx="13078362" cy="6580251"/>
            <a:chOff x="0" y="0"/>
            <a:chExt cx="17437816" cy="8773668"/>
          </a:xfrm>
        </p:grpSpPr>
        <p:sp>
          <p:nvSpPr>
            <p:cNvPr name="Freeform 5" id="5"/>
            <p:cNvSpPr/>
            <p:nvPr/>
          </p:nvSpPr>
          <p:spPr>
            <a:xfrm flipH="false" flipV="false" rot="0">
              <a:off x="0" y="0"/>
              <a:ext cx="17437816" cy="8773668"/>
            </a:xfrm>
            <a:custGeom>
              <a:avLst/>
              <a:gdLst/>
              <a:ahLst/>
              <a:cxnLst/>
              <a:rect r="r" b="b" t="t" l="l"/>
              <a:pathLst>
                <a:path h="8773668" w="17437816">
                  <a:moveTo>
                    <a:pt x="0" y="0"/>
                  </a:moveTo>
                  <a:lnTo>
                    <a:pt x="17437816" y="0"/>
                  </a:lnTo>
                  <a:lnTo>
                    <a:pt x="17437816" y="8773668"/>
                  </a:lnTo>
                  <a:lnTo>
                    <a:pt x="0" y="8773668"/>
                  </a:lnTo>
                  <a:close/>
                </a:path>
              </a:pathLst>
            </a:custGeom>
            <a:solidFill>
              <a:srgbClr val="000000">
                <a:alpha val="0"/>
              </a:srgbClr>
            </a:solidFill>
          </p:spPr>
        </p:sp>
        <p:sp>
          <p:nvSpPr>
            <p:cNvPr name="TextBox 6" id="6"/>
            <p:cNvSpPr txBox="true"/>
            <p:nvPr/>
          </p:nvSpPr>
          <p:spPr>
            <a:xfrm>
              <a:off x="0" y="-142875"/>
              <a:ext cx="17437816" cy="8916543"/>
            </a:xfrm>
            <a:prstGeom prst="rect">
              <a:avLst/>
            </a:prstGeom>
          </p:spPr>
          <p:txBody>
            <a:bodyPr anchor="t" rtlCol="false" tIns="0" lIns="0" bIns="0" rIns="0"/>
            <a:lstStyle/>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 Việc quản lý thông tin sinh viên tại các trường đại học gặp nhiều khó khăn do dữ liệu lớn, dễ sai sót và mất thời gian xử lý. Phương pháp thủ công hoặc hệ thống rời rạc gây trùng lặp, khó tra cứu và thiếu tự động hóa, làm giảm hiệu suất làm việc.</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Cần một hệ thống phần mềm quản lý sinh viên để tối ưu quy trình, giảm sai sót và nâng cao hiệu quả. Hệ thống này giúp lưu trữ, tra cứu, xử lý dữ liệu khoa học, đồng thời hỗ trợ phân tích và báo cáo, giúp nhà trường quản lý hiệu quả hơn.</a:t>
              </a:r>
            </a:p>
          </p:txBody>
        </p:sp>
      </p:grpSp>
      <p:sp>
        <p:nvSpPr>
          <p:cNvPr name="Freeform 7" id="7"/>
          <p:cNvSpPr/>
          <p:nvPr/>
        </p:nvSpPr>
        <p:spPr>
          <a:xfrm flipH="false" flipV="false" rot="0">
            <a:off x="14079664" y="3714808"/>
            <a:ext cx="3775329" cy="4114800"/>
          </a:xfrm>
          <a:custGeom>
            <a:avLst/>
            <a:gdLst/>
            <a:ahLst/>
            <a:cxnLst/>
            <a:rect r="r" b="b" t="t" l="l"/>
            <a:pathLst>
              <a:path h="4114800" w="3775329">
                <a:moveTo>
                  <a:pt x="0" y="0"/>
                </a:moveTo>
                <a:lnTo>
                  <a:pt x="3775329" y="0"/>
                </a:lnTo>
                <a:lnTo>
                  <a:pt x="37753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80" t="0" r="-80" b="0"/>
            </a:stretch>
          </a:blipFill>
        </p:spPr>
      </p:sp>
      <p:grpSp>
        <p:nvGrpSpPr>
          <p:cNvPr name="Group 8" id="8"/>
          <p:cNvGrpSpPr/>
          <p:nvPr/>
        </p:nvGrpSpPr>
        <p:grpSpPr>
          <a:xfrm rot="0">
            <a:off x="1028700" y="2111688"/>
            <a:ext cx="8841373" cy="817474"/>
            <a:chOff x="0" y="0"/>
            <a:chExt cx="11788497" cy="1089965"/>
          </a:xfrm>
        </p:grpSpPr>
        <p:sp>
          <p:nvSpPr>
            <p:cNvPr name="Freeform 9" id="9"/>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10" id="10"/>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1.1 Mô tả vấn đề</a:t>
              </a:r>
            </a:p>
          </p:txBody>
        </p:sp>
      </p:grpSp>
      <p:grpSp>
        <p:nvGrpSpPr>
          <p:cNvPr name="Group 11" id="11"/>
          <p:cNvGrpSpPr/>
          <p:nvPr/>
        </p:nvGrpSpPr>
        <p:grpSpPr>
          <a:xfrm rot="0">
            <a:off x="279939" y="477203"/>
            <a:ext cx="8229384" cy="1298677"/>
            <a:chOff x="0" y="0"/>
            <a:chExt cx="10972512" cy="1731569"/>
          </a:xfrm>
        </p:grpSpPr>
        <p:sp>
          <p:nvSpPr>
            <p:cNvPr name="Freeform 12" id="12"/>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13" id="13"/>
            <p:cNvSpPr txBox="true"/>
            <p:nvPr/>
          </p:nvSpPr>
          <p:spPr>
            <a:xfrm>
              <a:off x="0" y="-57150"/>
              <a:ext cx="10972512" cy="1788719"/>
            </a:xfrm>
            <a:prstGeom prst="rect">
              <a:avLst/>
            </a:prstGeom>
          </p:spPr>
          <p:txBody>
            <a:bodyPr anchor="t" rtlCol="false" tIns="0" lIns="0" bIns="0" rIns="0"/>
            <a:lstStyle/>
            <a:p>
              <a:pPr algn="just" marL="1234443" indent="-411481" lvl="2">
                <a:lnSpc>
                  <a:spcPts val="7020"/>
                </a:lnSpc>
                <a:buAutoNum type="arabicPeriod" startAt="1"/>
              </a:pPr>
              <a:r>
                <a:rPr lang="en-US" b="true" sz="5400" i="true" spc="129">
                  <a:solidFill>
                    <a:srgbClr val="FFFFFF"/>
                  </a:solidFill>
                  <a:latin typeface="Oswald Bold"/>
                  <a:ea typeface="Oswald Bold"/>
                  <a:cs typeface="Oswald Bold"/>
                  <a:sym typeface="Oswald Bold"/>
                </a:rPr>
                <a:t> Giới thiệu đề tài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F6C96"/>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5249712" cy="85725"/>
            <a:chOff x="0" y="0"/>
            <a:chExt cx="6999616" cy="114300"/>
          </a:xfrm>
        </p:grpSpPr>
        <p:sp>
          <p:nvSpPr>
            <p:cNvPr name="Freeform 3" id="3"/>
            <p:cNvSpPr/>
            <p:nvPr/>
          </p:nvSpPr>
          <p:spPr>
            <a:xfrm flipH="false" flipV="false" rot="0">
              <a:off x="57150" y="0"/>
              <a:ext cx="6885305" cy="114300"/>
            </a:xfrm>
            <a:custGeom>
              <a:avLst/>
              <a:gdLst/>
              <a:ahLst/>
              <a:cxnLst/>
              <a:rect r="r" b="b" t="t" l="l"/>
              <a:pathLst>
                <a:path h="114300" w="6885305">
                  <a:moveTo>
                    <a:pt x="0" y="0"/>
                  </a:moveTo>
                  <a:lnTo>
                    <a:pt x="6885305" y="0"/>
                  </a:lnTo>
                  <a:lnTo>
                    <a:pt x="6885305" y="114300"/>
                  </a:lnTo>
                  <a:lnTo>
                    <a:pt x="0" y="114300"/>
                  </a:lnTo>
                  <a:close/>
                </a:path>
              </a:pathLst>
            </a:custGeom>
            <a:solidFill>
              <a:srgbClr val="FFFFFF"/>
            </a:solidFill>
          </p:spPr>
        </p:sp>
      </p:grpSp>
      <p:sp>
        <p:nvSpPr>
          <p:cNvPr name="Freeform 4" id="4"/>
          <p:cNvSpPr/>
          <p:nvPr/>
        </p:nvSpPr>
        <p:spPr>
          <a:xfrm flipH="false" flipV="false" rot="0">
            <a:off x="14703343" y="3808060"/>
            <a:ext cx="3149692" cy="4114800"/>
          </a:xfrm>
          <a:custGeom>
            <a:avLst/>
            <a:gdLst/>
            <a:ahLst/>
            <a:cxnLst/>
            <a:rect r="r" b="b" t="t" l="l"/>
            <a:pathLst>
              <a:path h="4114800" w="3149692">
                <a:moveTo>
                  <a:pt x="0" y="0"/>
                </a:moveTo>
                <a:lnTo>
                  <a:pt x="3149692" y="0"/>
                </a:lnTo>
                <a:lnTo>
                  <a:pt x="31496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200" t="0" r="-200" b="0"/>
            </a:stretch>
          </a:blipFill>
        </p:spPr>
      </p:sp>
      <p:grpSp>
        <p:nvGrpSpPr>
          <p:cNvPr name="Group 5" id="5"/>
          <p:cNvGrpSpPr/>
          <p:nvPr/>
        </p:nvGrpSpPr>
        <p:grpSpPr>
          <a:xfrm rot="0">
            <a:off x="1028700" y="2111688"/>
            <a:ext cx="8841373" cy="817474"/>
            <a:chOff x="0" y="0"/>
            <a:chExt cx="11788497" cy="1089965"/>
          </a:xfrm>
        </p:grpSpPr>
        <p:sp>
          <p:nvSpPr>
            <p:cNvPr name="Freeform 6" id="6"/>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7" id="7"/>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1.2 Giải pháp</a:t>
              </a:r>
            </a:p>
          </p:txBody>
        </p:sp>
      </p:grpSp>
      <p:grpSp>
        <p:nvGrpSpPr>
          <p:cNvPr name="Group 8" id="8"/>
          <p:cNvGrpSpPr/>
          <p:nvPr/>
        </p:nvGrpSpPr>
        <p:grpSpPr>
          <a:xfrm rot="0">
            <a:off x="279939" y="477203"/>
            <a:ext cx="8229384" cy="1298677"/>
            <a:chOff x="0" y="0"/>
            <a:chExt cx="10972512" cy="1731569"/>
          </a:xfrm>
        </p:grpSpPr>
        <p:sp>
          <p:nvSpPr>
            <p:cNvPr name="Freeform 9" id="9"/>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10" id="10"/>
            <p:cNvSpPr txBox="true"/>
            <p:nvPr/>
          </p:nvSpPr>
          <p:spPr>
            <a:xfrm>
              <a:off x="0" y="-57150"/>
              <a:ext cx="10972512" cy="1788719"/>
            </a:xfrm>
            <a:prstGeom prst="rect">
              <a:avLst/>
            </a:prstGeom>
          </p:spPr>
          <p:txBody>
            <a:bodyPr anchor="t" rtlCol="false" tIns="0" lIns="0" bIns="0" rIns="0"/>
            <a:lstStyle/>
            <a:p>
              <a:pPr algn="just" marL="1234443" indent="-411481" lvl="2">
                <a:lnSpc>
                  <a:spcPts val="7020"/>
                </a:lnSpc>
                <a:buAutoNum type="arabicPeriod" startAt="1"/>
              </a:pPr>
              <a:r>
                <a:rPr lang="en-US" b="true" sz="5400" i="true" spc="129">
                  <a:solidFill>
                    <a:srgbClr val="FFFFFF"/>
                  </a:solidFill>
                  <a:latin typeface="Oswald Bold"/>
                  <a:ea typeface="Oswald Bold"/>
                  <a:cs typeface="Oswald Bold"/>
                  <a:sym typeface="Oswald Bold"/>
                </a:rPr>
                <a:t> Giới thiệu đề tài</a:t>
              </a:r>
            </a:p>
          </p:txBody>
        </p:sp>
      </p:grpSp>
      <p:grpSp>
        <p:nvGrpSpPr>
          <p:cNvPr name="Group 11" id="11"/>
          <p:cNvGrpSpPr/>
          <p:nvPr/>
        </p:nvGrpSpPr>
        <p:grpSpPr>
          <a:xfrm rot="0">
            <a:off x="1028700" y="2733480"/>
            <a:ext cx="13078362" cy="7452208"/>
            <a:chOff x="0" y="0"/>
            <a:chExt cx="17437816" cy="9936277"/>
          </a:xfrm>
        </p:grpSpPr>
        <p:sp>
          <p:nvSpPr>
            <p:cNvPr name="Freeform 12" id="12"/>
            <p:cNvSpPr/>
            <p:nvPr/>
          </p:nvSpPr>
          <p:spPr>
            <a:xfrm flipH="false" flipV="false" rot="0">
              <a:off x="0" y="0"/>
              <a:ext cx="17437816" cy="9936277"/>
            </a:xfrm>
            <a:custGeom>
              <a:avLst/>
              <a:gdLst/>
              <a:ahLst/>
              <a:cxnLst/>
              <a:rect r="r" b="b" t="t" l="l"/>
              <a:pathLst>
                <a:path h="9936277" w="17437816">
                  <a:moveTo>
                    <a:pt x="0" y="0"/>
                  </a:moveTo>
                  <a:lnTo>
                    <a:pt x="17437816" y="0"/>
                  </a:lnTo>
                  <a:lnTo>
                    <a:pt x="17437816" y="9936277"/>
                  </a:lnTo>
                  <a:lnTo>
                    <a:pt x="0" y="9936277"/>
                  </a:lnTo>
                  <a:close/>
                </a:path>
              </a:pathLst>
            </a:custGeom>
            <a:solidFill>
              <a:srgbClr val="000000">
                <a:alpha val="0"/>
              </a:srgbClr>
            </a:solidFill>
          </p:spPr>
        </p:sp>
        <p:sp>
          <p:nvSpPr>
            <p:cNvPr name="TextBox 13" id="13"/>
            <p:cNvSpPr txBox="true"/>
            <p:nvPr/>
          </p:nvSpPr>
          <p:spPr>
            <a:xfrm>
              <a:off x="0" y="-142875"/>
              <a:ext cx="17437816" cy="10079152"/>
            </a:xfrm>
            <a:prstGeom prst="rect">
              <a:avLst/>
            </a:prstGeom>
          </p:spPr>
          <p:txBody>
            <a:bodyPr anchor="t" rtlCol="false" tIns="0" lIns="0" bIns="0" rIns="0"/>
            <a:lstStyle/>
            <a:p>
              <a:pPr algn="just">
                <a:lnSpc>
                  <a:spcPts val="6552"/>
                </a:lnSpc>
              </a:pPr>
              <a:r>
                <a:rPr lang="en-US" sz="4200" spc="100">
                  <a:solidFill>
                    <a:srgbClr val="FFFFFF"/>
                  </a:solidFill>
                  <a:latin typeface="Barlow Condensed"/>
                  <a:ea typeface="Barlow Condensed"/>
                  <a:cs typeface="Barlow Condensed"/>
                  <a:sym typeface="Barlow Condensed"/>
                </a:rPr>
                <a:t>Xây dựng hệ thống lưu trữ và quản lý thông tin sinh viên tập trung, đảm bảo an toàn và dễ dàng truy cập.</a:t>
              </a:r>
            </a:p>
            <a:p>
              <a:pPr algn="just" marL="960120" indent="-320040" lvl="2">
                <a:lnSpc>
                  <a:spcPts val="6552"/>
                </a:lnSpc>
                <a:buFont typeface="Arial"/>
                <a:buChar char="⚬"/>
              </a:pPr>
              <a:r>
                <a:rPr lang="en-US" b="true" sz="4200" spc="100">
                  <a:solidFill>
                    <a:srgbClr val="FFFFFF"/>
                  </a:solidFill>
                  <a:latin typeface="Barlow Condensed Bold"/>
                  <a:ea typeface="Barlow Condensed Bold"/>
                  <a:cs typeface="Barlow Condensed Bold"/>
                  <a:sym typeface="Barlow Condensed Bold"/>
                </a:rPr>
                <a:t>Quản lý thông tin sinh viên: </a:t>
              </a:r>
              <a:r>
                <a:rPr lang="en-US" sz="4200" spc="100">
                  <a:solidFill>
                    <a:srgbClr val="FFFFFF"/>
                  </a:solidFill>
                  <a:latin typeface="Barlow Condensed"/>
                  <a:ea typeface="Barlow Condensed"/>
                  <a:cs typeface="Barlow Condensed"/>
                  <a:sym typeface="Barlow Condensed"/>
                </a:rPr>
                <a:t>Cập nhật thông tin cá nhân, học lực, và lịch sử học tập của từng sinh viên.</a:t>
              </a:r>
            </a:p>
            <a:p>
              <a:pPr algn="just" marL="960120" indent="-320040" lvl="2">
                <a:lnSpc>
                  <a:spcPts val="6552"/>
                </a:lnSpc>
                <a:buFont typeface="Arial"/>
                <a:buChar char="⚬"/>
              </a:pPr>
              <a:r>
                <a:rPr lang="en-US" b="true" sz="4200" spc="100">
                  <a:solidFill>
                    <a:srgbClr val="FFFFFF"/>
                  </a:solidFill>
                  <a:latin typeface="Barlow Condensed Bold"/>
                  <a:ea typeface="Barlow Condensed Bold"/>
                  <a:cs typeface="Barlow Condensed Bold"/>
                  <a:sym typeface="Barlow Condensed Bold"/>
                </a:rPr>
                <a:t>Đăng ký môn học:</a:t>
              </a:r>
              <a:r>
                <a:rPr lang="en-US" sz="4200" spc="100">
                  <a:solidFill>
                    <a:srgbClr val="FFFFFF"/>
                  </a:solidFill>
                  <a:latin typeface="Barlow Condensed"/>
                  <a:ea typeface="Barlow Condensed"/>
                  <a:cs typeface="Barlow Condensed"/>
                  <a:sym typeface="Barlow Condensed"/>
                </a:rPr>
                <a:t> Sinh viên có thể tự chọn và đăng ký các môn học theo kế hoạch.</a:t>
              </a:r>
            </a:p>
            <a:p>
              <a:pPr algn="just" marL="960120" indent="-320040" lvl="2">
                <a:lnSpc>
                  <a:spcPts val="6552"/>
                </a:lnSpc>
                <a:buFont typeface="Arial"/>
                <a:buChar char="⚬"/>
              </a:pPr>
              <a:r>
                <a:rPr lang="en-US" b="true" sz="4200" spc="100">
                  <a:solidFill>
                    <a:srgbClr val="FFFFFF"/>
                  </a:solidFill>
                  <a:latin typeface="Barlow Condensed Bold"/>
                  <a:ea typeface="Barlow Condensed Bold"/>
                  <a:cs typeface="Barlow Condensed Bold"/>
                  <a:sym typeface="Barlow Condensed Bold"/>
                </a:rPr>
                <a:t>Theo dõi kết quả học tập:</a:t>
              </a:r>
              <a:r>
                <a:rPr lang="en-US" sz="4200" spc="100">
                  <a:solidFill>
                    <a:srgbClr val="FFFFFF"/>
                  </a:solidFill>
                  <a:latin typeface="Barlow Condensed"/>
                  <a:ea typeface="Barlow Condensed"/>
                  <a:cs typeface="Barlow Condensed"/>
                  <a:sym typeface="Barlow Condensed"/>
                </a:rPr>
                <a:t> Sinh viên và nhà quản lý có thể xem điểm số và kết quả học tập chi tiết.</a:t>
              </a:r>
            </a:p>
            <a:p>
              <a:pPr algn="just" marL="960120" indent="-320040" lvl="2">
                <a:lnSpc>
                  <a:spcPts val="6552"/>
                </a:lnSpc>
              </a:pP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4F6C96"/>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5249712" cy="85725"/>
            <a:chOff x="0" y="0"/>
            <a:chExt cx="6999616" cy="114300"/>
          </a:xfrm>
        </p:grpSpPr>
        <p:sp>
          <p:nvSpPr>
            <p:cNvPr name="Freeform 3" id="3"/>
            <p:cNvSpPr/>
            <p:nvPr/>
          </p:nvSpPr>
          <p:spPr>
            <a:xfrm flipH="false" flipV="false" rot="0">
              <a:off x="57150" y="0"/>
              <a:ext cx="6885305" cy="114300"/>
            </a:xfrm>
            <a:custGeom>
              <a:avLst/>
              <a:gdLst/>
              <a:ahLst/>
              <a:cxnLst/>
              <a:rect r="r" b="b" t="t" l="l"/>
              <a:pathLst>
                <a:path h="114300" w="6885305">
                  <a:moveTo>
                    <a:pt x="0" y="0"/>
                  </a:moveTo>
                  <a:lnTo>
                    <a:pt x="6885305" y="0"/>
                  </a:lnTo>
                  <a:lnTo>
                    <a:pt x="6885305" y="114300"/>
                  </a:lnTo>
                  <a:lnTo>
                    <a:pt x="0" y="114300"/>
                  </a:lnTo>
                  <a:close/>
                </a:path>
              </a:pathLst>
            </a:custGeom>
            <a:solidFill>
              <a:srgbClr val="FFFFFF"/>
            </a:solidFill>
          </p:spPr>
        </p:sp>
      </p:grpSp>
      <p:grpSp>
        <p:nvGrpSpPr>
          <p:cNvPr name="Group 4" id="4"/>
          <p:cNvGrpSpPr/>
          <p:nvPr/>
        </p:nvGrpSpPr>
        <p:grpSpPr>
          <a:xfrm rot="0">
            <a:off x="1028700" y="2111688"/>
            <a:ext cx="8841373" cy="817474"/>
            <a:chOff x="0" y="0"/>
            <a:chExt cx="11788497" cy="1089965"/>
          </a:xfrm>
        </p:grpSpPr>
        <p:sp>
          <p:nvSpPr>
            <p:cNvPr name="Freeform 5" id="5"/>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6" id="6"/>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1.3 Bảo mật</a:t>
              </a:r>
            </a:p>
          </p:txBody>
        </p:sp>
      </p:grpSp>
      <p:grpSp>
        <p:nvGrpSpPr>
          <p:cNvPr name="Group 7" id="7"/>
          <p:cNvGrpSpPr/>
          <p:nvPr/>
        </p:nvGrpSpPr>
        <p:grpSpPr>
          <a:xfrm rot="0">
            <a:off x="279939" y="477203"/>
            <a:ext cx="8229384" cy="1348735"/>
            <a:chOff x="0" y="0"/>
            <a:chExt cx="10972512" cy="1798313"/>
          </a:xfrm>
        </p:grpSpPr>
        <p:sp>
          <p:nvSpPr>
            <p:cNvPr name="Freeform 8" id="8"/>
            <p:cNvSpPr/>
            <p:nvPr/>
          </p:nvSpPr>
          <p:spPr>
            <a:xfrm flipH="false" flipV="false" rot="0">
              <a:off x="0" y="0"/>
              <a:ext cx="10972512" cy="1798313"/>
            </a:xfrm>
            <a:custGeom>
              <a:avLst/>
              <a:gdLst/>
              <a:ahLst/>
              <a:cxnLst/>
              <a:rect r="r" b="b" t="t" l="l"/>
              <a:pathLst>
                <a:path h="1798313" w="10972512">
                  <a:moveTo>
                    <a:pt x="0" y="0"/>
                  </a:moveTo>
                  <a:lnTo>
                    <a:pt x="10972512" y="0"/>
                  </a:lnTo>
                  <a:lnTo>
                    <a:pt x="10972512" y="1798313"/>
                  </a:lnTo>
                  <a:lnTo>
                    <a:pt x="0" y="1798313"/>
                  </a:lnTo>
                  <a:close/>
                </a:path>
              </a:pathLst>
            </a:custGeom>
            <a:solidFill>
              <a:srgbClr val="000000">
                <a:alpha val="0"/>
              </a:srgbClr>
            </a:solidFill>
          </p:spPr>
        </p:sp>
        <p:sp>
          <p:nvSpPr>
            <p:cNvPr name="TextBox 9" id="9"/>
            <p:cNvSpPr txBox="true"/>
            <p:nvPr/>
          </p:nvSpPr>
          <p:spPr>
            <a:xfrm>
              <a:off x="0" y="-57150"/>
              <a:ext cx="10972512" cy="1855463"/>
            </a:xfrm>
            <a:prstGeom prst="rect">
              <a:avLst/>
            </a:prstGeom>
          </p:spPr>
          <p:txBody>
            <a:bodyPr anchor="t" rtlCol="false" tIns="0" lIns="0" bIns="0" rIns="0"/>
            <a:lstStyle/>
            <a:p>
              <a:pPr algn="just" marL="1234443" indent="-411481" lvl="2">
                <a:lnSpc>
                  <a:spcPts val="7020"/>
                </a:lnSpc>
                <a:buAutoNum type="arabicPeriod" startAt="1"/>
              </a:pPr>
              <a:r>
                <a:rPr lang="en-US" b="true" sz="5400" i="true" spc="129">
                  <a:solidFill>
                    <a:srgbClr val="FFFFFF"/>
                  </a:solidFill>
                  <a:latin typeface="Oswald Bold"/>
                  <a:ea typeface="Oswald Bold"/>
                  <a:cs typeface="Oswald Bold"/>
                  <a:sym typeface="Oswald Bold"/>
                </a:rPr>
                <a:t> Giới thiệu đề tài</a:t>
              </a:r>
            </a:p>
          </p:txBody>
        </p:sp>
      </p:grpSp>
      <p:grpSp>
        <p:nvGrpSpPr>
          <p:cNvPr name="Group 10" id="10"/>
          <p:cNvGrpSpPr/>
          <p:nvPr/>
        </p:nvGrpSpPr>
        <p:grpSpPr>
          <a:xfrm rot="0">
            <a:off x="1028700" y="2733480"/>
            <a:ext cx="14770833" cy="2480158"/>
            <a:chOff x="0" y="0"/>
            <a:chExt cx="19694444" cy="3306877"/>
          </a:xfrm>
        </p:grpSpPr>
        <p:sp>
          <p:nvSpPr>
            <p:cNvPr name="Freeform 11" id="11"/>
            <p:cNvSpPr/>
            <p:nvPr/>
          </p:nvSpPr>
          <p:spPr>
            <a:xfrm flipH="false" flipV="false" rot="0">
              <a:off x="0" y="0"/>
              <a:ext cx="19694444" cy="3306877"/>
            </a:xfrm>
            <a:custGeom>
              <a:avLst/>
              <a:gdLst/>
              <a:ahLst/>
              <a:cxnLst/>
              <a:rect r="r" b="b" t="t" l="l"/>
              <a:pathLst>
                <a:path h="3306877" w="19694444">
                  <a:moveTo>
                    <a:pt x="0" y="0"/>
                  </a:moveTo>
                  <a:lnTo>
                    <a:pt x="19694444" y="0"/>
                  </a:lnTo>
                  <a:lnTo>
                    <a:pt x="19694444" y="3306877"/>
                  </a:lnTo>
                  <a:lnTo>
                    <a:pt x="0" y="3306877"/>
                  </a:lnTo>
                  <a:close/>
                </a:path>
              </a:pathLst>
            </a:custGeom>
            <a:solidFill>
              <a:srgbClr val="000000">
                <a:alpha val="0"/>
              </a:srgbClr>
            </a:solidFill>
          </p:spPr>
        </p:sp>
        <p:sp>
          <p:nvSpPr>
            <p:cNvPr name="TextBox 12" id="12"/>
            <p:cNvSpPr txBox="true"/>
            <p:nvPr/>
          </p:nvSpPr>
          <p:spPr>
            <a:xfrm>
              <a:off x="0" y="-142875"/>
              <a:ext cx="19694444" cy="3449752"/>
            </a:xfrm>
            <a:prstGeom prst="rect">
              <a:avLst/>
            </a:prstGeom>
          </p:spPr>
          <p:txBody>
            <a:bodyPr anchor="t" rtlCol="false" tIns="0" lIns="0" bIns="0" rIns="0"/>
            <a:lstStyle/>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Phân quyền truy cập rõ ràng và bảo vệ thông tin quan trọng. </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Hệ thống hoạt động ổn định, xử lý nhanh các tác vụ, giúp công việc luôn đảm bảo liên tục và hiệu quả.</a:t>
              </a:r>
            </a:p>
          </p:txBody>
        </p:sp>
      </p:grpSp>
      <p:grpSp>
        <p:nvGrpSpPr>
          <p:cNvPr name="Group 13" id="13"/>
          <p:cNvGrpSpPr/>
          <p:nvPr/>
        </p:nvGrpSpPr>
        <p:grpSpPr>
          <a:xfrm rot="0">
            <a:off x="1028700" y="5418006"/>
            <a:ext cx="8841373" cy="859917"/>
            <a:chOff x="0" y="0"/>
            <a:chExt cx="11788497" cy="1146556"/>
          </a:xfrm>
        </p:grpSpPr>
        <p:sp>
          <p:nvSpPr>
            <p:cNvPr name="Freeform 14" id="14"/>
            <p:cNvSpPr/>
            <p:nvPr/>
          </p:nvSpPr>
          <p:spPr>
            <a:xfrm flipH="false" flipV="false" rot="0">
              <a:off x="0" y="0"/>
              <a:ext cx="11788497" cy="1146556"/>
            </a:xfrm>
            <a:custGeom>
              <a:avLst/>
              <a:gdLst/>
              <a:ahLst/>
              <a:cxnLst/>
              <a:rect r="r" b="b" t="t" l="l"/>
              <a:pathLst>
                <a:path h="1146556" w="11788497">
                  <a:moveTo>
                    <a:pt x="0" y="0"/>
                  </a:moveTo>
                  <a:lnTo>
                    <a:pt x="11788497" y="0"/>
                  </a:lnTo>
                  <a:lnTo>
                    <a:pt x="11788497" y="1146556"/>
                  </a:lnTo>
                  <a:lnTo>
                    <a:pt x="0" y="1146556"/>
                  </a:lnTo>
                  <a:close/>
                </a:path>
              </a:pathLst>
            </a:custGeom>
            <a:solidFill>
              <a:srgbClr val="000000">
                <a:alpha val="0"/>
              </a:srgbClr>
            </a:solidFill>
          </p:spPr>
        </p:sp>
        <p:sp>
          <p:nvSpPr>
            <p:cNvPr name="TextBox 15" id="15"/>
            <p:cNvSpPr txBox="true"/>
            <p:nvPr/>
          </p:nvSpPr>
          <p:spPr>
            <a:xfrm>
              <a:off x="0" y="57150"/>
              <a:ext cx="11788497" cy="1089406"/>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1.4 Thông số kỹ thuật bổ sung</a:t>
              </a:r>
            </a:p>
          </p:txBody>
        </p:sp>
      </p:grpSp>
      <p:grpSp>
        <p:nvGrpSpPr>
          <p:cNvPr name="Group 16" id="16"/>
          <p:cNvGrpSpPr/>
          <p:nvPr/>
        </p:nvGrpSpPr>
        <p:grpSpPr>
          <a:xfrm rot="0">
            <a:off x="1028700" y="6277923"/>
            <a:ext cx="6758040" cy="3265551"/>
            <a:chOff x="0" y="0"/>
            <a:chExt cx="9010720" cy="4354068"/>
          </a:xfrm>
        </p:grpSpPr>
        <p:sp>
          <p:nvSpPr>
            <p:cNvPr name="Freeform 17" id="17"/>
            <p:cNvSpPr/>
            <p:nvPr/>
          </p:nvSpPr>
          <p:spPr>
            <a:xfrm flipH="false" flipV="false" rot="0">
              <a:off x="0" y="0"/>
              <a:ext cx="9010720" cy="4354068"/>
            </a:xfrm>
            <a:custGeom>
              <a:avLst/>
              <a:gdLst/>
              <a:ahLst/>
              <a:cxnLst/>
              <a:rect r="r" b="b" t="t" l="l"/>
              <a:pathLst>
                <a:path h="4354068" w="9010720">
                  <a:moveTo>
                    <a:pt x="0" y="0"/>
                  </a:moveTo>
                  <a:lnTo>
                    <a:pt x="9010720" y="0"/>
                  </a:lnTo>
                  <a:lnTo>
                    <a:pt x="9010720" y="4354068"/>
                  </a:lnTo>
                  <a:lnTo>
                    <a:pt x="0" y="4354068"/>
                  </a:lnTo>
                  <a:close/>
                </a:path>
              </a:pathLst>
            </a:custGeom>
            <a:solidFill>
              <a:srgbClr val="000000">
                <a:alpha val="0"/>
              </a:srgbClr>
            </a:solidFill>
          </p:spPr>
        </p:sp>
        <p:sp>
          <p:nvSpPr>
            <p:cNvPr name="TextBox 18" id="18"/>
            <p:cNvSpPr txBox="true"/>
            <p:nvPr/>
          </p:nvSpPr>
          <p:spPr>
            <a:xfrm>
              <a:off x="0" y="-142875"/>
              <a:ext cx="9010720" cy="4496943"/>
            </a:xfrm>
            <a:prstGeom prst="rect">
              <a:avLst/>
            </a:prstGeom>
          </p:spPr>
          <p:txBody>
            <a:bodyPr anchor="t" rtlCol="false" tIns="0" lIns="0" bIns="0" rIns="0"/>
            <a:lstStyle/>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Hiệu năng</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Tốc độ</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Độ tin cậy</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Tính an toàn và bảo mật</a:t>
              </a:r>
            </a:p>
          </p:txBody>
        </p:sp>
      </p:grpSp>
      <p:grpSp>
        <p:nvGrpSpPr>
          <p:cNvPr name="Group 19" id="19"/>
          <p:cNvGrpSpPr/>
          <p:nvPr/>
        </p:nvGrpSpPr>
        <p:grpSpPr>
          <a:xfrm rot="0">
            <a:off x="8509323" y="6277923"/>
            <a:ext cx="6758040" cy="3265551"/>
            <a:chOff x="0" y="0"/>
            <a:chExt cx="9010720" cy="4354068"/>
          </a:xfrm>
        </p:grpSpPr>
        <p:sp>
          <p:nvSpPr>
            <p:cNvPr name="Freeform 20" id="20"/>
            <p:cNvSpPr/>
            <p:nvPr/>
          </p:nvSpPr>
          <p:spPr>
            <a:xfrm flipH="false" flipV="false" rot="0">
              <a:off x="0" y="0"/>
              <a:ext cx="9010720" cy="4354068"/>
            </a:xfrm>
            <a:custGeom>
              <a:avLst/>
              <a:gdLst/>
              <a:ahLst/>
              <a:cxnLst/>
              <a:rect r="r" b="b" t="t" l="l"/>
              <a:pathLst>
                <a:path h="4354068" w="9010720">
                  <a:moveTo>
                    <a:pt x="0" y="0"/>
                  </a:moveTo>
                  <a:lnTo>
                    <a:pt x="9010720" y="0"/>
                  </a:lnTo>
                  <a:lnTo>
                    <a:pt x="9010720" y="4354068"/>
                  </a:lnTo>
                  <a:lnTo>
                    <a:pt x="0" y="4354068"/>
                  </a:lnTo>
                  <a:close/>
                </a:path>
              </a:pathLst>
            </a:custGeom>
            <a:solidFill>
              <a:srgbClr val="000000">
                <a:alpha val="0"/>
              </a:srgbClr>
            </a:solidFill>
          </p:spPr>
        </p:sp>
        <p:sp>
          <p:nvSpPr>
            <p:cNvPr name="TextBox 21" id="21"/>
            <p:cNvSpPr txBox="true"/>
            <p:nvPr/>
          </p:nvSpPr>
          <p:spPr>
            <a:xfrm>
              <a:off x="0" y="-142875"/>
              <a:ext cx="9010720" cy="4496943"/>
            </a:xfrm>
            <a:prstGeom prst="rect">
              <a:avLst/>
            </a:prstGeom>
          </p:spPr>
          <p:txBody>
            <a:bodyPr anchor="t" rtlCol="false" tIns="0" lIns="0" bIns="0" rIns="0"/>
            <a:lstStyle/>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Khả năng bảo trì</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Khả năng sử dụng</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Khả năng mở tộng</a:t>
              </a:r>
            </a:p>
            <a:p>
              <a:pPr algn="just" marL="960120" indent="-320040" lvl="2">
                <a:lnSpc>
                  <a:spcPts val="6552"/>
                </a:lnSpc>
                <a:buFont typeface="Arial"/>
                <a:buChar char="⚬"/>
              </a:pPr>
              <a:r>
                <a:rPr lang="en-US" sz="4200" spc="100">
                  <a:solidFill>
                    <a:srgbClr val="FFFFFF"/>
                  </a:solidFill>
                  <a:latin typeface="Barlow Condensed"/>
                  <a:ea typeface="Barlow Condensed"/>
                  <a:cs typeface="Barlow Condensed"/>
                  <a:sym typeface="Barlow Condensed"/>
                </a:rPr>
                <a:t>Tính khả dụng</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6424665" cy="85725"/>
            <a:chOff x="0" y="0"/>
            <a:chExt cx="8566220" cy="114300"/>
          </a:xfrm>
        </p:grpSpPr>
        <p:sp>
          <p:nvSpPr>
            <p:cNvPr name="Freeform 3" id="3"/>
            <p:cNvSpPr/>
            <p:nvPr/>
          </p:nvSpPr>
          <p:spPr>
            <a:xfrm flipH="false" flipV="false" rot="0">
              <a:off x="57150" y="0"/>
              <a:ext cx="8451977" cy="114300"/>
            </a:xfrm>
            <a:custGeom>
              <a:avLst/>
              <a:gdLst/>
              <a:ahLst/>
              <a:cxnLst/>
              <a:rect r="r" b="b" t="t" l="l"/>
              <a:pathLst>
                <a:path h="114300" w="8451977">
                  <a:moveTo>
                    <a:pt x="0" y="0"/>
                  </a:moveTo>
                  <a:lnTo>
                    <a:pt x="8451977" y="0"/>
                  </a:lnTo>
                  <a:lnTo>
                    <a:pt x="8451977" y="114300"/>
                  </a:lnTo>
                  <a:lnTo>
                    <a:pt x="0" y="114300"/>
                  </a:lnTo>
                  <a:close/>
                </a:path>
              </a:pathLst>
            </a:custGeom>
            <a:solidFill>
              <a:srgbClr val="FFFFFF"/>
            </a:solidFill>
          </p:spPr>
        </p:sp>
      </p:grpSp>
      <p:grpSp>
        <p:nvGrpSpPr>
          <p:cNvPr name="Group 4" id="4"/>
          <p:cNvGrpSpPr/>
          <p:nvPr/>
        </p:nvGrpSpPr>
        <p:grpSpPr>
          <a:xfrm rot="0">
            <a:off x="1028700" y="540888"/>
            <a:ext cx="8229384" cy="1372054"/>
            <a:chOff x="0" y="0"/>
            <a:chExt cx="10972512" cy="1829405"/>
          </a:xfrm>
        </p:grpSpPr>
        <p:sp>
          <p:nvSpPr>
            <p:cNvPr name="Freeform 5" id="5"/>
            <p:cNvSpPr/>
            <p:nvPr/>
          </p:nvSpPr>
          <p:spPr>
            <a:xfrm flipH="false" flipV="false" rot="0">
              <a:off x="0" y="0"/>
              <a:ext cx="10972512" cy="1829405"/>
            </a:xfrm>
            <a:custGeom>
              <a:avLst/>
              <a:gdLst/>
              <a:ahLst/>
              <a:cxnLst/>
              <a:rect r="r" b="b" t="t" l="l"/>
              <a:pathLst>
                <a:path h="1829405" w="10972512">
                  <a:moveTo>
                    <a:pt x="0" y="0"/>
                  </a:moveTo>
                  <a:lnTo>
                    <a:pt x="10972512" y="0"/>
                  </a:lnTo>
                  <a:lnTo>
                    <a:pt x="10972512" y="1829405"/>
                  </a:lnTo>
                  <a:lnTo>
                    <a:pt x="0" y="1829405"/>
                  </a:lnTo>
                  <a:close/>
                </a:path>
              </a:pathLst>
            </a:custGeom>
            <a:solidFill>
              <a:srgbClr val="000000">
                <a:alpha val="0"/>
              </a:srgbClr>
            </a:solidFill>
          </p:spPr>
        </p:sp>
        <p:sp>
          <p:nvSpPr>
            <p:cNvPr name="TextBox 6" id="6"/>
            <p:cNvSpPr txBox="true"/>
            <p:nvPr/>
          </p:nvSpPr>
          <p:spPr>
            <a:xfrm>
              <a:off x="0" y="-57150"/>
              <a:ext cx="10972512" cy="1886555"/>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2. Mô hình Use Case</a:t>
              </a:r>
            </a:p>
          </p:txBody>
        </p:sp>
      </p:grpSp>
      <p:grpSp>
        <p:nvGrpSpPr>
          <p:cNvPr name="Group 7" id="7"/>
          <p:cNvGrpSpPr/>
          <p:nvPr/>
        </p:nvGrpSpPr>
        <p:grpSpPr>
          <a:xfrm rot="0">
            <a:off x="1028700" y="19129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2.1 Các yêu cầu chức năng</a:t>
              </a:r>
            </a:p>
          </p:txBody>
        </p:sp>
      </p:grpSp>
      <p:sp>
        <p:nvSpPr>
          <p:cNvPr name="Freeform 10" id="10"/>
          <p:cNvSpPr/>
          <p:nvPr/>
        </p:nvSpPr>
        <p:spPr>
          <a:xfrm flipH="false" flipV="false" rot="0">
            <a:off x="8627933" y="3057491"/>
            <a:ext cx="1032134" cy="1180195"/>
          </a:xfrm>
          <a:custGeom>
            <a:avLst/>
            <a:gdLst/>
            <a:ahLst/>
            <a:cxnLst/>
            <a:rect r="r" b="b" t="t" l="l"/>
            <a:pathLst>
              <a:path h="1180195" w="1032134">
                <a:moveTo>
                  <a:pt x="0" y="0"/>
                </a:moveTo>
                <a:lnTo>
                  <a:pt x="1032134" y="0"/>
                </a:lnTo>
                <a:lnTo>
                  <a:pt x="1032134" y="1180195"/>
                </a:lnTo>
                <a:lnTo>
                  <a:pt x="0" y="1180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318522" y="4431411"/>
            <a:ext cx="7650956" cy="712089"/>
          </a:xfrm>
          <a:prstGeom prst="rect">
            <a:avLst/>
          </a:prstGeom>
        </p:spPr>
        <p:txBody>
          <a:bodyPr anchor="t" rtlCol="false" tIns="0" lIns="0" bIns="0" rIns="0">
            <a:spAutoFit/>
          </a:bodyPr>
          <a:lstStyle/>
          <a:p>
            <a:pPr algn="ctr">
              <a:lnSpc>
                <a:spcPts val="5928"/>
              </a:lnSpc>
              <a:spcBef>
                <a:spcPct val="0"/>
              </a:spcBef>
            </a:pPr>
            <a:r>
              <a:rPr lang="en-US" sz="3800" spc="91">
                <a:solidFill>
                  <a:srgbClr val="FFFFFF"/>
                </a:solidFill>
                <a:latin typeface="Paytone One"/>
                <a:ea typeface="Paytone One"/>
                <a:cs typeface="Paytone One"/>
                <a:sym typeface="Paytone One"/>
              </a:rPr>
              <a:t>Chức năng dành cho Sinh viên</a:t>
            </a:r>
          </a:p>
        </p:txBody>
      </p:sp>
      <p:sp>
        <p:nvSpPr>
          <p:cNvPr name="TextBox 12" id="12"/>
          <p:cNvSpPr txBox="true"/>
          <p:nvPr/>
        </p:nvSpPr>
        <p:spPr>
          <a:xfrm rot="0">
            <a:off x="2217306" y="5486565"/>
            <a:ext cx="13054228" cy="3767405"/>
          </a:xfrm>
          <a:prstGeom prst="rect">
            <a:avLst/>
          </a:prstGeom>
        </p:spPr>
        <p:txBody>
          <a:bodyPr anchor="t" rtlCol="false" tIns="0" lIns="0" bIns="0" rIns="0">
            <a:spAutoFit/>
          </a:bodyPr>
          <a:lstStyle/>
          <a:p>
            <a:pPr algn="l" marL="591471" indent="-295736" lvl="1">
              <a:lnSpc>
                <a:spcPts val="4273"/>
              </a:lnSpc>
              <a:buFont typeface="Arial"/>
              <a:buChar char="•"/>
            </a:pPr>
            <a:r>
              <a:rPr lang="en-US" sz="2739" spc="65">
                <a:solidFill>
                  <a:srgbClr val="FFFFFF"/>
                </a:solidFill>
                <a:latin typeface="Paytone One"/>
                <a:ea typeface="Paytone One"/>
                <a:cs typeface="Paytone One"/>
                <a:sym typeface="Paytone One"/>
              </a:rPr>
              <a:t>Đăng ký môn học: Sinh viên có thể chọn và đăng ký môn học cho các kỳ học.</a:t>
            </a:r>
          </a:p>
          <a:p>
            <a:pPr algn="l" marL="591471" indent="-295736" lvl="1">
              <a:lnSpc>
                <a:spcPts val="4273"/>
              </a:lnSpc>
              <a:buFont typeface="Arial"/>
              <a:buChar char="•"/>
            </a:pPr>
            <a:r>
              <a:rPr lang="en-US" sz="2739" spc="65">
                <a:solidFill>
                  <a:srgbClr val="FFFFFF"/>
                </a:solidFill>
                <a:latin typeface="Paytone One"/>
                <a:ea typeface="Paytone One"/>
                <a:cs typeface="Paytone One"/>
                <a:sym typeface="Paytone One"/>
              </a:rPr>
              <a:t> Tra cứu điểm: Sinh viên có thể xem điểm của mình trong hệ thống.</a:t>
            </a:r>
          </a:p>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thông tin cá nhân: Sinh viên có thể  xem thông tin cá nhân của mình.</a:t>
            </a:r>
          </a:p>
          <a:p>
            <a:pPr algn="l" marL="591471" indent="-295736" lvl="1">
              <a:lnSpc>
                <a:spcPts val="4273"/>
              </a:lnSpc>
              <a:buFont typeface="Arial"/>
              <a:buChar char="•"/>
            </a:pPr>
            <a:r>
              <a:rPr lang="en-US" sz="2739" spc="65">
                <a:solidFill>
                  <a:srgbClr val="FFFFFF"/>
                </a:solidFill>
                <a:latin typeface="Paytone One"/>
                <a:ea typeface="Paytone One"/>
                <a:cs typeface="Paytone One"/>
                <a:sym typeface="Paytone One"/>
              </a:rPr>
              <a:t>Xem thông tin lịch học/lịch thi: Sinh viên có thể xem lịch học , lịch thi của những môn mình đăng ký</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6424665" cy="85725"/>
            <a:chOff x="0" y="0"/>
            <a:chExt cx="8566220" cy="114300"/>
          </a:xfrm>
        </p:grpSpPr>
        <p:sp>
          <p:nvSpPr>
            <p:cNvPr name="Freeform 3" id="3"/>
            <p:cNvSpPr/>
            <p:nvPr/>
          </p:nvSpPr>
          <p:spPr>
            <a:xfrm flipH="false" flipV="false" rot="0">
              <a:off x="57150" y="0"/>
              <a:ext cx="8451977" cy="114300"/>
            </a:xfrm>
            <a:custGeom>
              <a:avLst/>
              <a:gdLst/>
              <a:ahLst/>
              <a:cxnLst/>
              <a:rect r="r" b="b" t="t" l="l"/>
              <a:pathLst>
                <a:path h="114300" w="8451977">
                  <a:moveTo>
                    <a:pt x="0" y="0"/>
                  </a:moveTo>
                  <a:lnTo>
                    <a:pt x="8451977" y="0"/>
                  </a:lnTo>
                  <a:lnTo>
                    <a:pt x="8451977" y="114300"/>
                  </a:lnTo>
                  <a:lnTo>
                    <a:pt x="0" y="114300"/>
                  </a:lnTo>
                  <a:close/>
                </a:path>
              </a:pathLst>
            </a:custGeom>
            <a:solidFill>
              <a:srgbClr val="FFFFFF"/>
            </a:solidFill>
          </p:spPr>
        </p:sp>
      </p:grpSp>
      <p:grpSp>
        <p:nvGrpSpPr>
          <p:cNvPr name="Group 4" id="4"/>
          <p:cNvGrpSpPr/>
          <p:nvPr/>
        </p:nvGrpSpPr>
        <p:grpSpPr>
          <a:xfrm rot="0">
            <a:off x="1028700" y="540888"/>
            <a:ext cx="8229384" cy="1372054"/>
            <a:chOff x="0" y="0"/>
            <a:chExt cx="10972512" cy="1829405"/>
          </a:xfrm>
        </p:grpSpPr>
        <p:sp>
          <p:nvSpPr>
            <p:cNvPr name="Freeform 5" id="5"/>
            <p:cNvSpPr/>
            <p:nvPr/>
          </p:nvSpPr>
          <p:spPr>
            <a:xfrm flipH="false" flipV="false" rot="0">
              <a:off x="0" y="0"/>
              <a:ext cx="10972512" cy="1829405"/>
            </a:xfrm>
            <a:custGeom>
              <a:avLst/>
              <a:gdLst/>
              <a:ahLst/>
              <a:cxnLst/>
              <a:rect r="r" b="b" t="t" l="l"/>
              <a:pathLst>
                <a:path h="1829405" w="10972512">
                  <a:moveTo>
                    <a:pt x="0" y="0"/>
                  </a:moveTo>
                  <a:lnTo>
                    <a:pt x="10972512" y="0"/>
                  </a:lnTo>
                  <a:lnTo>
                    <a:pt x="10972512" y="1829405"/>
                  </a:lnTo>
                  <a:lnTo>
                    <a:pt x="0" y="1829405"/>
                  </a:lnTo>
                  <a:close/>
                </a:path>
              </a:pathLst>
            </a:custGeom>
            <a:solidFill>
              <a:srgbClr val="000000">
                <a:alpha val="0"/>
              </a:srgbClr>
            </a:solidFill>
          </p:spPr>
        </p:sp>
        <p:sp>
          <p:nvSpPr>
            <p:cNvPr name="TextBox 6" id="6"/>
            <p:cNvSpPr txBox="true"/>
            <p:nvPr/>
          </p:nvSpPr>
          <p:spPr>
            <a:xfrm>
              <a:off x="0" y="-57150"/>
              <a:ext cx="10972512" cy="1886555"/>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2. Mô hình Use Case</a:t>
              </a:r>
            </a:p>
          </p:txBody>
        </p:sp>
      </p:grpSp>
      <p:grpSp>
        <p:nvGrpSpPr>
          <p:cNvPr name="Group 7" id="7"/>
          <p:cNvGrpSpPr/>
          <p:nvPr/>
        </p:nvGrpSpPr>
        <p:grpSpPr>
          <a:xfrm rot="0">
            <a:off x="1028700" y="19129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2.1 Các yêu cầu chức năng</a:t>
              </a:r>
            </a:p>
          </p:txBody>
        </p:sp>
      </p:grpSp>
      <p:sp>
        <p:nvSpPr>
          <p:cNvPr name="Freeform 10" id="10"/>
          <p:cNvSpPr/>
          <p:nvPr/>
        </p:nvSpPr>
        <p:spPr>
          <a:xfrm flipH="false" flipV="false" rot="0">
            <a:off x="8523145" y="2977875"/>
            <a:ext cx="1469879" cy="1339427"/>
          </a:xfrm>
          <a:custGeom>
            <a:avLst/>
            <a:gdLst/>
            <a:ahLst/>
            <a:cxnLst/>
            <a:rect r="r" b="b" t="t" l="l"/>
            <a:pathLst>
              <a:path h="1339427" w="1469879">
                <a:moveTo>
                  <a:pt x="0" y="0"/>
                </a:moveTo>
                <a:lnTo>
                  <a:pt x="1469878" y="0"/>
                </a:lnTo>
                <a:lnTo>
                  <a:pt x="1469878" y="1339427"/>
                </a:lnTo>
                <a:lnTo>
                  <a:pt x="0" y="133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674096" y="4431411"/>
            <a:ext cx="8939808" cy="1464564"/>
          </a:xfrm>
          <a:prstGeom prst="rect">
            <a:avLst/>
          </a:prstGeom>
        </p:spPr>
        <p:txBody>
          <a:bodyPr anchor="t" rtlCol="false" tIns="0" lIns="0" bIns="0" rIns="0">
            <a:spAutoFit/>
          </a:bodyPr>
          <a:lstStyle/>
          <a:p>
            <a:pPr algn="ctr">
              <a:lnSpc>
                <a:spcPts val="5928"/>
              </a:lnSpc>
              <a:spcBef>
                <a:spcPct val="0"/>
              </a:spcBef>
            </a:pPr>
            <a:r>
              <a:rPr lang="en-US" sz="3800" spc="87">
                <a:solidFill>
                  <a:srgbClr val="FFFFFF"/>
                </a:solidFill>
                <a:latin typeface="Paytone One"/>
                <a:ea typeface="Paytone One"/>
                <a:cs typeface="Paytone One"/>
                <a:sym typeface="Paytone One"/>
              </a:rPr>
              <a:t>Chức năng dành cho Quản lý Khoa:</a:t>
            </a:r>
          </a:p>
          <a:p>
            <a:pPr algn="ctr">
              <a:lnSpc>
                <a:spcPts val="5928"/>
              </a:lnSpc>
              <a:spcBef>
                <a:spcPct val="0"/>
              </a:spcBef>
            </a:pPr>
          </a:p>
        </p:txBody>
      </p:sp>
      <p:sp>
        <p:nvSpPr>
          <p:cNvPr name="TextBox 12" id="12"/>
          <p:cNvSpPr txBox="true"/>
          <p:nvPr/>
        </p:nvSpPr>
        <p:spPr>
          <a:xfrm rot="0">
            <a:off x="2730970" y="5574602"/>
            <a:ext cx="13054228" cy="3767405"/>
          </a:xfrm>
          <a:prstGeom prst="rect">
            <a:avLst/>
          </a:prstGeom>
        </p:spPr>
        <p:txBody>
          <a:bodyPr anchor="t" rtlCol="false" tIns="0" lIns="0" bIns="0" rIns="0">
            <a:spAutoFit/>
          </a:bodyPr>
          <a:lstStyle/>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thông tin sinh viên: Quản lý khoa có thể theo dõi và cập nhật thông tin sinh viên.</a:t>
            </a:r>
          </a:p>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điểm sinh viên: Quản lý khoa có quyền xem thông tin điểm của sinh viên.</a:t>
            </a:r>
          </a:p>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môn học: Quản lý khoa có quyền thêm, sửa, xóa các môn học thuộc khoa mình</a:t>
            </a:r>
          </a:p>
          <a:p>
            <a:pPr algn="l">
              <a:lnSpc>
                <a:spcPts val="4273"/>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6424665" cy="85725"/>
            <a:chOff x="0" y="0"/>
            <a:chExt cx="8566220" cy="114300"/>
          </a:xfrm>
        </p:grpSpPr>
        <p:sp>
          <p:nvSpPr>
            <p:cNvPr name="Freeform 3" id="3"/>
            <p:cNvSpPr/>
            <p:nvPr/>
          </p:nvSpPr>
          <p:spPr>
            <a:xfrm flipH="false" flipV="false" rot="0">
              <a:off x="57150" y="0"/>
              <a:ext cx="8451977" cy="114300"/>
            </a:xfrm>
            <a:custGeom>
              <a:avLst/>
              <a:gdLst/>
              <a:ahLst/>
              <a:cxnLst/>
              <a:rect r="r" b="b" t="t" l="l"/>
              <a:pathLst>
                <a:path h="114300" w="8451977">
                  <a:moveTo>
                    <a:pt x="0" y="0"/>
                  </a:moveTo>
                  <a:lnTo>
                    <a:pt x="8451977" y="0"/>
                  </a:lnTo>
                  <a:lnTo>
                    <a:pt x="8451977" y="114300"/>
                  </a:lnTo>
                  <a:lnTo>
                    <a:pt x="0" y="114300"/>
                  </a:lnTo>
                  <a:close/>
                </a:path>
              </a:pathLst>
            </a:custGeom>
            <a:solidFill>
              <a:srgbClr val="FFFFFF"/>
            </a:solidFill>
          </p:spPr>
        </p:sp>
      </p:grpSp>
      <p:grpSp>
        <p:nvGrpSpPr>
          <p:cNvPr name="Group 4" id="4"/>
          <p:cNvGrpSpPr/>
          <p:nvPr/>
        </p:nvGrpSpPr>
        <p:grpSpPr>
          <a:xfrm rot="0">
            <a:off x="1028700" y="540888"/>
            <a:ext cx="8229384" cy="1372054"/>
            <a:chOff x="0" y="0"/>
            <a:chExt cx="10972512" cy="1829405"/>
          </a:xfrm>
        </p:grpSpPr>
        <p:sp>
          <p:nvSpPr>
            <p:cNvPr name="Freeform 5" id="5"/>
            <p:cNvSpPr/>
            <p:nvPr/>
          </p:nvSpPr>
          <p:spPr>
            <a:xfrm flipH="false" flipV="false" rot="0">
              <a:off x="0" y="0"/>
              <a:ext cx="10972512" cy="1829405"/>
            </a:xfrm>
            <a:custGeom>
              <a:avLst/>
              <a:gdLst/>
              <a:ahLst/>
              <a:cxnLst/>
              <a:rect r="r" b="b" t="t" l="l"/>
              <a:pathLst>
                <a:path h="1829405" w="10972512">
                  <a:moveTo>
                    <a:pt x="0" y="0"/>
                  </a:moveTo>
                  <a:lnTo>
                    <a:pt x="10972512" y="0"/>
                  </a:lnTo>
                  <a:lnTo>
                    <a:pt x="10972512" y="1829405"/>
                  </a:lnTo>
                  <a:lnTo>
                    <a:pt x="0" y="1829405"/>
                  </a:lnTo>
                  <a:close/>
                </a:path>
              </a:pathLst>
            </a:custGeom>
            <a:solidFill>
              <a:srgbClr val="000000">
                <a:alpha val="0"/>
              </a:srgbClr>
            </a:solidFill>
          </p:spPr>
        </p:sp>
        <p:sp>
          <p:nvSpPr>
            <p:cNvPr name="TextBox 6" id="6"/>
            <p:cNvSpPr txBox="true"/>
            <p:nvPr/>
          </p:nvSpPr>
          <p:spPr>
            <a:xfrm>
              <a:off x="0" y="-57150"/>
              <a:ext cx="10972512" cy="1886555"/>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2. Mô hình Use Case</a:t>
              </a:r>
            </a:p>
          </p:txBody>
        </p:sp>
      </p:grpSp>
      <p:grpSp>
        <p:nvGrpSpPr>
          <p:cNvPr name="Group 7" id="7"/>
          <p:cNvGrpSpPr/>
          <p:nvPr/>
        </p:nvGrpSpPr>
        <p:grpSpPr>
          <a:xfrm rot="0">
            <a:off x="1028700" y="1912942"/>
            <a:ext cx="8841373" cy="817474"/>
            <a:chOff x="0" y="0"/>
            <a:chExt cx="11788497" cy="1089965"/>
          </a:xfrm>
        </p:grpSpPr>
        <p:sp>
          <p:nvSpPr>
            <p:cNvPr name="Freeform 8" id="8"/>
            <p:cNvSpPr/>
            <p:nvPr/>
          </p:nvSpPr>
          <p:spPr>
            <a:xfrm flipH="false" flipV="false" rot="0">
              <a:off x="0" y="0"/>
              <a:ext cx="11788497" cy="1089965"/>
            </a:xfrm>
            <a:custGeom>
              <a:avLst/>
              <a:gdLst/>
              <a:ahLst/>
              <a:cxnLst/>
              <a:rect r="r" b="b" t="t" l="l"/>
              <a:pathLst>
                <a:path h="1089965" w="11788497">
                  <a:moveTo>
                    <a:pt x="0" y="0"/>
                  </a:moveTo>
                  <a:lnTo>
                    <a:pt x="11788497" y="0"/>
                  </a:lnTo>
                  <a:lnTo>
                    <a:pt x="11788497" y="1089965"/>
                  </a:lnTo>
                  <a:lnTo>
                    <a:pt x="0" y="1089965"/>
                  </a:lnTo>
                  <a:close/>
                </a:path>
              </a:pathLst>
            </a:custGeom>
            <a:solidFill>
              <a:srgbClr val="000000">
                <a:alpha val="0"/>
              </a:srgbClr>
            </a:solidFill>
          </p:spPr>
        </p:sp>
        <p:sp>
          <p:nvSpPr>
            <p:cNvPr name="TextBox 9" id="9"/>
            <p:cNvSpPr txBox="true"/>
            <p:nvPr/>
          </p:nvSpPr>
          <p:spPr>
            <a:xfrm>
              <a:off x="0" y="57150"/>
              <a:ext cx="11788497" cy="1032815"/>
            </a:xfrm>
            <a:prstGeom prst="rect">
              <a:avLst/>
            </a:prstGeom>
          </p:spPr>
          <p:txBody>
            <a:bodyPr anchor="t" rtlCol="false" tIns="0" lIns="0" bIns="0" rIns="0"/>
            <a:lstStyle/>
            <a:p>
              <a:pPr algn="l">
                <a:lnSpc>
                  <a:spcPts val="4494"/>
                </a:lnSpc>
              </a:pPr>
              <a:r>
                <a:rPr lang="en-US" b="true" sz="4200" spc="117">
                  <a:solidFill>
                    <a:srgbClr val="FFFFFF"/>
                  </a:solidFill>
                  <a:latin typeface="Barlow Condensed Bold"/>
                  <a:ea typeface="Barlow Condensed Bold"/>
                  <a:cs typeface="Barlow Condensed Bold"/>
                  <a:sym typeface="Barlow Condensed Bold"/>
                </a:rPr>
                <a:t>2.1 Các yêu cầu chức năng</a:t>
              </a:r>
            </a:p>
          </p:txBody>
        </p:sp>
      </p:grpSp>
      <p:sp>
        <p:nvSpPr>
          <p:cNvPr name="Freeform 10" id="10"/>
          <p:cNvSpPr/>
          <p:nvPr/>
        </p:nvSpPr>
        <p:spPr>
          <a:xfrm flipH="false" flipV="false" rot="0">
            <a:off x="8503101" y="3103869"/>
            <a:ext cx="1509966" cy="1460892"/>
          </a:xfrm>
          <a:custGeom>
            <a:avLst/>
            <a:gdLst/>
            <a:ahLst/>
            <a:cxnLst/>
            <a:rect r="r" b="b" t="t" l="l"/>
            <a:pathLst>
              <a:path h="1460892" w="1509966">
                <a:moveTo>
                  <a:pt x="0" y="0"/>
                </a:moveTo>
                <a:lnTo>
                  <a:pt x="1509966" y="0"/>
                </a:lnTo>
                <a:lnTo>
                  <a:pt x="1509966" y="1460892"/>
                </a:lnTo>
                <a:lnTo>
                  <a:pt x="0" y="146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493419" y="4431411"/>
            <a:ext cx="9301162" cy="1464564"/>
          </a:xfrm>
          <a:prstGeom prst="rect">
            <a:avLst/>
          </a:prstGeom>
        </p:spPr>
        <p:txBody>
          <a:bodyPr anchor="t" rtlCol="false" tIns="0" lIns="0" bIns="0" rIns="0">
            <a:spAutoFit/>
          </a:bodyPr>
          <a:lstStyle/>
          <a:p>
            <a:pPr algn="ctr">
              <a:lnSpc>
                <a:spcPts val="5928"/>
              </a:lnSpc>
              <a:spcBef>
                <a:spcPct val="0"/>
              </a:spcBef>
            </a:pPr>
            <a:r>
              <a:rPr lang="en-US" sz="3800" spc="87">
                <a:solidFill>
                  <a:srgbClr val="FFFFFF"/>
                </a:solidFill>
                <a:latin typeface="Paytone One"/>
                <a:ea typeface="Paytone One"/>
                <a:cs typeface="Paytone One"/>
                <a:sym typeface="Paytone One"/>
              </a:rPr>
              <a:t>Chức năng dành cho Phòng Đào Tạo:</a:t>
            </a:r>
          </a:p>
          <a:p>
            <a:pPr algn="ctr">
              <a:lnSpc>
                <a:spcPts val="5928"/>
              </a:lnSpc>
              <a:spcBef>
                <a:spcPct val="0"/>
              </a:spcBef>
            </a:pPr>
          </a:p>
        </p:txBody>
      </p:sp>
      <p:sp>
        <p:nvSpPr>
          <p:cNvPr name="TextBox 12" id="12"/>
          <p:cNvSpPr txBox="true"/>
          <p:nvPr/>
        </p:nvSpPr>
        <p:spPr>
          <a:xfrm rot="0">
            <a:off x="2730970" y="5490895"/>
            <a:ext cx="13054228" cy="3224918"/>
          </a:xfrm>
          <a:prstGeom prst="rect">
            <a:avLst/>
          </a:prstGeom>
        </p:spPr>
        <p:txBody>
          <a:bodyPr anchor="t" rtlCol="false" tIns="0" lIns="0" bIns="0" rIns="0">
            <a:spAutoFit/>
          </a:bodyPr>
          <a:lstStyle/>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khoa: Chịu trách nhiệm quản lý thông tin các khoa trong trường.</a:t>
            </a:r>
          </a:p>
          <a:p>
            <a:pPr algn="l" marL="591471" indent="-295736" lvl="1">
              <a:lnSpc>
                <a:spcPts val="4273"/>
              </a:lnSpc>
              <a:buFont typeface="Arial"/>
              <a:buChar char="•"/>
            </a:pPr>
            <a:r>
              <a:rPr lang="en-US" sz="2739" spc="63">
                <a:solidFill>
                  <a:srgbClr val="FFFFFF"/>
                </a:solidFill>
                <a:latin typeface="Paytone One"/>
                <a:ea typeface="Paytone One"/>
                <a:cs typeface="Paytone One"/>
                <a:sym typeface="Paytone One"/>
              </a:rPr>
              <a:t>Quản lý môn học: Chịu trách nhiệm thêm, sửa, xóa, và quản lý danh sách môn học.</a:t>
            </a:r>
          </a:p>
          <a:p>
            <a:pPr algn="l" marL="591471" indent="-295736" lvl="1">
              <a:lnSpc>
                <a:spcPts val="4273"/>
              </a:lnSpc>
              <a:buFont typeface="Arial"/>
              <a:buChar char="•"/>
            </a:pPr>
            <a:r>
              <a:rPr lang="en-US" sz="2739" spc="65">
                <a:solidFill>
                  <a:srgbClr val="FFFFFF"/>
                </a:solidFill>
                <a:latin typeface="Paytone One"/>
                <a:ea typeface="Paytone One"/>
                <a:cs typeface="Paytone One"/>
                <a:sym typeface="Paytone One"/>
              </a:rPr>
              <a:t>Quản lý tài khoản: Chịu trách nhiệm quản lý tài khoản của sinh viên, giảng viên, và các nhân viên liên quan.</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985838" y="1541467"/>
            <a:ext cx="6424665" cy="85725"/>
            <a:chOff x="0" y="0"/>
            <a:chExt cx="8566220" cy="114300"/>
          </a:xfrm>
        </p:grpSpPr>
        <p:sp>
          <p:nvSpPr>
            <p:cNvPr name="Freeform 3" id="3"/>
            <p:cNvSpPr/>
            <p:nvPr/>
          </p:nvSpPr>
          <p:spPr>
            <a:xfrm flipH="false" flipV="false" rot="0">
              <a:off x="57150" y="0"/>
              <a:ext cx="8451977" cy="114300"/>
            </a:xfrm>
            <a:custGeom>
              <a:avLst/>
              <a:gdLst/>
              <a:ahLst/>
              <a:cxnLst/>
              <a:rect r="r" b="b" t="t" l="l"/>
              <a:pathLst>
                <a:path h="114300" w="8451977">
                  <a:moveTo>
                    <a:pt x="0" y="0"/>
                  </a:moveTo>
                  <a:lnTo>
                    <a:pt x="8451977" y="0"/>
                  </a:lnTo>
                  <a:lnTo>
                    <a:pt x="8451977" y="114300"/>
                  </a:lnTo>
                  <a:lnTo>
                    <a:pt x="0" y="114300"/>
                  </a:lnTo>
                  <a:close/>
                </a:path>
              </a:pathLst>
            </a:custGeom>
            <a:solidFill>
              <a:srgbClr val="FFFFFF"/>
            </a:solidFill>
          </p:spPr>
        </p:sp>
      </p:grpSp>
      <p:grpSp>
        <p:nvGrpSpPr>
          <p:cNvPr name="Group 4" id="4"/>
          <p:cNvGrpSpPr/>
          <p:nvPr/>
        </p:nvGrpSpPr>
        <p:grpSpPr>
          <a:xfrm rot="0">
            <a:off x="2914466" y="2547092"/>
            <a:ext cx="11913196" cy="6711208"/>
            <a:chOff x="0" y="0"/>
            <a:chExt cx="15884261" cy="8948277"/>
          </a:xfrm>
        </p:grpSpPr>
        <p:sp>
          <p:nvSpPr>
            <p:cNvPr name="Freeform 5" id="5"/>
            <p:cNvSpPr/>
            <p:nvPr/>
          </p:nvSpPr>
          <p:spPr>
            <a:xfrm flipH="false" flipV="false" rot="0">
              <a:off x="0" y="0"/>
              <a:ext cx="15884220" cy="8948333"/>
            </a:xfrm>
            <a:custGeom>
              <a:avLst/>
              <a:gdLst/>
              <a:ahLst/>
              <a:cxnLst/>
              <a:rect r="r" b="b" t="t" l="l"/>
              <a:pathLst>
                <a:path h="8948333" w="15884220">
                  <a:moveTo>
                    <a:pt x="0" y="0"/>
                  </a:moveTo>
                  <a:lnTo>
                    <a:pt x="15884220" y="0"/>
                  </a:lnTo>
                  <a:lnTo>
                    <a:pt x="15884220" y="8948333"/>
                  </a:lnTo>
                  <a:lnTo>
                    <a:pt x="0" y="8948333"/>
                  </a:lnTo>
                  <a:lnTo>
                    <a:pt x="0" y="0"/>
                  </a:lnTo>
                  <a:close/>
                </a:path>
              </a:pathLst>
            </a:custGeom>
            <a:blipFill>
              <a:blip r:embed="rId2"/>
              <a:stretch>
                <a:fillRect l="0" t="0" r="0" b="0"/>
              </a:stretch>
            </a:blipFill>
          </p:spPr>
        </p:sp>
      </p:grpSp>
      <p:grpSp>
        <p:nvGrpSpPr>
          <p:cNvPr name="Group 6" id="6"/>
          <p:cNvGrpSpPr/>
          <p:nvPr/>
        </p:nvGrpSpPr>
        <p:grpSpPr>
          <a:xfrm rot="0">
            <a:off x="15459096" y="3315704"/>
            <a:ext cx="1240259" cy="4730328"/>
            <a:chOff x="0" y="0"/>
            <a:chExt cx="1653679" cy="6307104"/>
          </a:xfrm>
        </p:grpSpPr>
        <p:sp>
          <p:nvSpPr>
            <p:cNvPr name="Freeform 7" id="7"/>
            <p:cNvSpPr/>
            <p:nvPr/>
          </p:nvSpPr>
          <p:spPr>
            <a:xfrm flipH="false" flipV="false" rot="0">
              <a:off x="0" y="0"/>
              <a:ext cx="1653679" cy="6307104"/>
            </a:xfrm>
            <a:custGeom>
              <a:avLst/>
              <a:gdLst/>
              <a:ahLst/>
              <a:cxnLst/>
              <a:rect r="r" b="b" t="t" l="l"/>
              <a:pathLst>
                <a:path h="6307104" w="1653679">
                  <a:moveTo>
                    <a:pt x="0" y="0"/>
                  </a:moveTo>
                  <a:lnTo>
                    <a:pt x="1653679" y="0"/>
                  </a:lnTo>
                  <a:lnTo>
                    <a:pt x="1653679" y="6307104"/>
                  </a:lnTo>
                  <a:lnTo>
                    <a:pt x="0" y="6307104"/>
                  </a:lnTo>
                  <a:close/>
                </a:path>
              </a:pathLst>
            </a:custGeom>
            <a:solidFill>
              <a:srgbClr val="000000">
                <a:alpha val="0"/>
              </a:srgbClr>
            </a:solidFill>
          </p:spPr>
        </p:sp>
        <p:sp>
          <p:nvSpPr>
            <p:cNvPr name="TextBox 8" id="8"/>
            <p:cNvSpPr txBox="true"/>
            <p:nvPr/>
          </p:nvSpPr>
          <p:spPr>
            <a:xfrm>
              <a:off x="0" y="-476250"/>
              <a:ext cx="1653679" cy="6783354"/>
            </a:xfrm>
            <a:prstGeom prst="rect">
              <a:avLst/>
            </a:prstGeom>
          </p:spPr>
          <p:txBody>
            <a:bodyPr anchor="t" rtlCol="false" tIns="0" lIns="0" bIns="0" rIns="0"/>
            <a:lstStyle/>
            <a:p>
              <a:pPr algn="ctr">
                <a:lnSpc>
                  <a:spcPts val="9655"/>
                </a:lnSpc>
              </a:pPr>
              <a:r>
                <a:rPr lang="en-US" b="true" sz="3957" spc="109">
                  <a:solidFill>
                    <a:srgbClr val="FFFFFF"/>
                  </a:solidFill>
                  <a:latin typeface="Barlow Condensed Bold"/>
                  <a:ea typeface="Barlow Condensed Bold"/>
                  <a:cs typeface="Barlow Condensed Bold"/>
                  <a:sym typeface="Barlow Condensed Bold"/>
                </a:rPr>
                <a:t>SƠ</a:t>
              </a:r>
            </a:p>
            <a:p>
              <a:pPr algn="ctr">
                <a:lnSpc>
                  <a:spcPts val="9655"/>
                </a:lnSpc>
              </a:pPr>
              <a:r>
                <a:rPr lang="en-US" b="true" sz="3957" spc="109">
                  <a:solidFill>
                    <a:srgbClr val="FFFFFF"/>
                  </a:solidFill>
                  <a:latin typeface="Barlow Condensed Bold"/>
                  <a:ea typeface="Barlow Condensed Bold"/>
                  <a:cs typeface="Barlow Condensed Bold"/>
                  <a:sym typeface="Barlow Condensed Bold"/>
                </a:rPr>
                <a:t>ĐỒ</a:t>
              </a:r>
            </a:p>
            <a:p>
              <a:pPr algn="ctr">
                <a:lnSpc>
                  <a:spcPts val="9655"/>
                </a:lnSpc>
              </a:pPr>
              <a:r>
                <a:rPr lang="en-US" b="true" sz="3957" spc="109">
                  <a:solidFill>
                    <a:srgbClr val="FFFFFF"/>
                  </a:solidFill>
                  <a:latin typeface="Barlow Condensed Bold"/>
                  <a:ea typeface="Barlow Condensed Bold"/>
                  <a:cs typeface="Barlow Condensed Bold"/>
                  <a:sym typeface="Barlow Condensed Bold"/>
                </a:rPr>
                <a:t>USE</a:t>
              </a:r>
            </a:p>
            <a:p>
              <a:pPr algn="ctr">
                <a:lnSpc>
                  <a:spcPts val="9655"/>
                </a:lnSpc>
              </a:pPr>
              <a:r>
                <a:rPr lang="en-US" b="true" sz="3957" spc="109">
                  <a:solidFill>
                    <a:srgbClr val="FFFFFF"/>
                  </a:solidFill>
                  <a:latin typeface="Barlow Condensed Bold"/>
                  <a:ea typeface="Barlow Condensed Bold"/>
                  <a:cs typeface="Barlow Condensed Bold"/>
                  <a:sym typeface="Barlow Condensed Bold"/>
                </a:rPr>
                <a:t>CASE</a:t>
              </a:r>
            </a:p>
          </p:txBody>
        </p:sp>
      </p:grpSp>
      <p:grpSp>
        <p:nvGrpSpPr>
          <p:cNvPr name="Group 9" id="9"/>
          <p:cNvGrpSpPr/>
          <p:nvPr/>
        </p:nvGrpSpPr>
        <p:grpSpPr>
          <a:xfrm rot="0">
            <a:off x="1028700" y="540888"/>
            <a:ext cx="8229384" cy="1298677"/>
            <a:chOff x="0" y="0"/>
            <a:chExt cx="10972512" cy="1731569"/>
          </a:xfrm>
        </p:grpSpPr>
        <p:sp>
          <p:nvSpPr>
            <p:cNvPr name="Freeform 10" id="10"/>
            <p:cNvSpPr/>
            <p:nvPr/>
          </p:nvSpPr>
          <p:spPr>
            <a:xfrm flipH="false" flipV="false" rot="0">
              <a:off x="0" y="0"/>
              <a:ext cx="10972512" cy="1731569"/>
            </a:xfrm>
            <a:custGeom>
              <a:avLst/>
              <a:gdLst/>
              <a:ahLst/>
              <a:cxnLst/>
              <a:rect r="r" b="b" t="t" l="l"/>
              <a:pathLst>
                <a:path h="1731569" w="10972512">
                  <a:moveTo>
                    <a:pt x="0" y="0"/>
                  </a:moveTo>
                  <a:lnTo>
                    <a:pt x="10972512" y="0"/>
                  </a:lnTo>
                  <a:lnTo>
                    <a:pt x="10972512" y="1731569"/>
                  </a:lnTo>
                  <a:lnTo>
                    <a:pt x="0" y="1731569"/>
                  </a:lnTo>
                  <a:close/>
                </a:path>
              </a:pathLst>
            </a:custGeom>
            <a:solidFill>
              <a:srgbClr val="000000">
                <a:alpha val="0"/>
              </a:srgbClr>
            </a:solidFill>
          </p:spPr>
        </p:sp>
        <p:sp>
          <p:nvSpPr>
            <p:cNvPr name="TextBox 11" id="11"/>
            <p:cNvSpPr txBox="true"/>
            <p:nvPr/>
          </p:nvSpPr>
          <p:spPr>
            <a:xfrm>
              <a:off x="0" y="-57150"/>
              <a:ext cx="10972512" cy="1788719"/>
            </a:xfrm>
            <a:prstGeom prst="rect">
              <a:avLst/>
            </a:prstGeom>
          </p:spPr>
          <p:txBody>
            <a:bodyPr anchor="t" rtlCol="false" tIns="0" lIns="0" bIns="0" rIns="0"/>
            <a:lstStyle/>
            <a:p>
              <a:pPr algn="just">
                <a:lnSpc>
                  <a:spcPts val="7020"/>
                </a:lnSpc>
              </a:pPr>
              <a:r>
                <a:rPr lang="en-US" b="true" sz="5400" i="true" spc="129">
                  <a:solidFill>
                    <a:srgbClr val="FFFFFF"/>
                  </a:solidFill>
                  <a:latin typeface="Oswald Bold"/>
                  <a:ea typeface="Oswald Bold"/>
                  <a:cs typeface="Oswald Bold"/>
                  <a:sym typeface="Oswald Bold"/>
                </a:rPr>
                <a:t>2. Mô hình Use Case</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DAGg7_7ED0Y</dc:identifier>
  <dcterms:modified xsi:type="dcterms:W3CDTF">2011-08-01T06:04:30Z</dcterms:modified>
  <cp:revision>1</cp:revision>
  <dc:title>@GROUP 3.pptx</dc:title>
</cp:coreProperties>
</file>